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5" name="Snip Single Corner Rectangle 14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ardrop 12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2" name="Snip Diagonal Corner Rectangle 11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Teardrop 12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2176272"/>
            <a:ext cx="3657600" cy="116128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4654475" y="228600"/>
            <a:ext cx="4251960" cy="6391656"/>
          </a:xfrm>
          <a:prstGeom prst="snip2DiagRect">
            <a:avLst>
              <a:gd name="adj1" fmla="val 0"/>
              <a:gd name="adj2" fmla="val 4017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3342401"/>
            <a:ext cx="3657600" cy="25952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8952" y="6300216"/>
            <a:ext cx="1298448" cy="365125"/>
          </a:xfrm>
        </p:spPr>
        <p:txBody>
          <a:bodyPr/>
          <a:lstStyle/>
          <a:p>
            <a:fld id="{B1115196-1C6F-4784-83AC-30756D8F10B3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00216"/>
            <a:ext cx="234086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1752" y="6300216"/>
            <a:ext cx="448056" cy="365125"/>
          </a:xfrm>
        </p:spPr>
        <p:txBody>
          <a:bodyPr/>
          <a:lstStyle>
            <a:lvl1pPr algn="l">
              <a:defRPr/>
            </a:lvl1pPr>
          </a:lstStyle>
          <a:p>
            <a:fld id="{19371D3E-5A18-49EB-AD2A-429AF165759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4648200"/>
            <a:ext cx="8686800" cy="1963271"/>
          </a:xfrm>
          <a:prstGeom prst="snip2DiagRect">
            <a:avLst>
              <a:gd name="adj1" fmla="val 0"/>
              <a:gd name="adj2" fmla="val 937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153400" cy="609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257799"/>
            <a:ext cx="8156448" cy="82027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ct val="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flipH="1">
            <a:off x="228600" y="228600"/>
            <a:ext cx="8677835" cy="4267200"/>
          </a:xfrm>
          <a:prstGeom prst="snip2DiagRect">
            <a:avLst>
              <a:gd name="adj1" fmla="val 0"/>
              <a:gd name="adj2" fmla="val 4332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838201"/>
            <a:ext cx="121920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1"/>
            <a:ext cx="6307138" cy="51054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4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7" name="Snip Single Corner Rectangle 16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ardrop 15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676835"/>
            <a:ext cx="7543800" cy="2587752"/>
          </a:xfr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 flipH="1">
            <a:off x="1600199" y="2126877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0" name="Snip Single Corner Rectangle 9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ardrop 8"/>
            <p:cNvSpPr/>
            <p:nvPr/>
          </p:nvSpPr>
          <p:spPr>
            <a:xfrm flipH="1">
              <a:off x="22859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105" y="2653553"/>
            <a:ext cx="5870448" cy="14721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105" y="4134881"/>
            <a:ext cx="5870448" cy="57607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8033590" y="3475037"/>
            <a:ext cx="1828801" cy="365125"/>
          </a:xfrm>
        </p:spPr>
        <p:txBody>
          <a:bodyPr vert="horz" lIns="91440" tIns="0" rIns="91440" bIns="0" rtlCol="0" anchor="t" anchorCtr="0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658009" y="3475037"/>
            <a:ext cx="1828800" cy="365125"/>
          </a:xfrm>
        </p:spPr>
        <p:txBody>
          <a:bodyPr vert="horz" lIns="91440" tIns="0" rIns="91440" bIns="0" rtlCol="0" anchor="b" anchorCtr="0"/>
          <a:lstStyle>
            <a:lvl1pPr marL="0" algn="l" defTabSz="914400" rtl="0" eaLnBrk="1" latinLnBrk="0" hangingPunct="1">
              <a:defRPr sz="14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1115196-1C6F-4784-83AC-30756D8F10B3}" type="datetimeFigureOut">
              <a:rPr lang="en-US" smtClean="0"/>
              <a:pPr/>
              <a:t>10/20/2019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nip Diagonal Corner Rectangle 10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Snip Diagonal Corner Rectangle 11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344488">
              <a:defRPr sz="1800"/>
            </a:lvl6pPr>
            <a:lvl7pPr marL="1946275" indent="-344488">
              <a:defRPr sz="1800"/>
            </a:lvl7pPr>
            <a:lvl8pPr marL="1946275" indent="-344488">
              <a:defRPr sz="1800"/>
            </a:lvl8pPr>
            <a:lvl9pPr marL="1946275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Snip Diagonal Corner Rectangle 12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1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1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Diagonal Corner Rectangle 5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1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3" name="Snip Diagonal Corner Rectangle 12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Teardrop 13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5" name="Snip Diagonal Corner Rectangle 14"/>
          <p:cNvSpPr/>
          <p:nvPr/>
        </p:nvSpPr>
        <p:spPr>
          <a:xfrm flipV="1">
            <a:off x="4648200" y="228600"/>
            <a:ext cx="4251960" cy="6387352"/>
          </a:xfrm>
          <a:prstGeom prst="snip2DiagRect">
            <a:avLst>
              <a:gd name="adj1" fmla="val 0"/>
              <a:gd name="adj2" fmla="val 379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177303"/>
            <a:ext cx="3657600" cy="1162050"/>
          </a:xfrm>
        </p:spPr>
        <p:txBody>
          <a:bodyPr anchor="b">
            <a:normAutofit/>
          </a:bodyPr>
          <a:lstStyle>
            <a:lvl1pPr algn="l">
              <a:defRPr sz="30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380" y="609600"/>
            <a:ext cx="3657600" cy="53340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0" y="3352799"/>
            <a:ext cx="3657600" cy="259080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297706"/>
            <a:ext cx="1295400" cy="365125"/>
          </a:xfrm>
        </p:spPr>
        <p:txBody>
          <a:bodyPr/>
          <a:lstStyle/>
          <a:p>
            <a:fld id="{B1115196-1C6F-4784-83AC-30756D8F10B3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297706"/>
            <a:ext cx="2339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4800" y="6297706"/>
            <a:ext cx="443753" cy="365125"/>
          </a:xfrm>
        </p:spPr>
        <p:txBody>
          <a:bodyPr/>
          <a:lstStyle>
            <a:lvl1pPr algn="l">
              <a:defRPr/>
            </a:lvl1pPr>
          </a:lstStyle>
          <a:p>
            <a:fld id="{19371D3E-5A18-49EB-AD2A-429AF165759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949824"/>
            <a:ext cx="7583488" cy="400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2439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pPr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6740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484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9371D3E-5A18-49EB-AD2A-429AF165759F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 2" pitchFamily="18" charset="2"/>
        <a:buChar char=""/>
        <a:defRPr sz="2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Analisi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topics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68580"/>
            <a:r>
              <a:rPr lang="en-US" dirty="0"/>
              <a:t>Marco Costigliolo – Rete We Debate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598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4000" dirty="0" err="1" smtClean="0"/>
              <a:t>Idee</a:t>
            </a:r>
            <a:r>
              <a:rPr lang="en-US" sz="4000" dirty="0" smtClean="0"/>
              <a:t> di </a:t>
            </a:r>
            <a:r>
              <a:rPr lang="en-US" sz="4000" dirty="0" err="1" smtClean="0"/>
              <a:t>fondo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Il topic </a:t>
            </a:r>
            <a:r>
              <a:rPr lang="en-US" dirty="0" err="1" smtClean="0"/>
              <a:t>è</a:t>
            </a:r>
            <a:r>
              <a:rPr lang="en-US" dirty="0" smtClean="0"/>
              <a:t> </a:t>
            </a:r>
            <a:r>
              <a:rPr lang="en-US" dirty="0" err="1" smtClean="0"/>
              <a:t>l’argomento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cui </a:t>
            </a:r>
            <a:r>
              <a:rPr lang="en-US" dirty="0" err="1" smtClean="0"/>
              <a:t>verte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dibattito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smtClean="0"/>
              <a:t>La </a:t>
            </a:r>
            <a:r>
              <a:rPr lang="en-US" dirty="0" err="1" smtClean="0"/>
              <a:t>squadra</a:t>
            </a:r>
            <a:r>
              <a:rPr lang="en-US" dirty="0" smtClean="0"/>
              <a:t> pro (proposition)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difendere</a:t>
            </a:r>
            <a:r>
              <a:rPr lang="en-US" dirty="0" smtClean="0"/>
              <a:t> </a:t>
            </a:r>
            <a:r>
              <a:rPr lang="en-US" dirty="0" err="1" smtClean="0"/>
              <a:t>quanto</a:t>
            </a:r>
            <a:r>
              <a:rPr lang="en-US" dirty="0" smtClean="0"/>
              <a:t> </a:t>
            </a:r>
            <a:r>
              <a:rPr lang="en-US" dirty="0" err="1" smtClean="0"/>
              <a:t>affermato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topic.</a:t>
            </a:r>
            <a:endParaRPr lang="en-US" dirty="0"/>
          </a:p>
          <a:p>
            <a:pPr lvl="1"/>
            <a:r>
              <a:rPr lang="en-US" dirty="0" smtClean="0"/>
              <a:t>La </a:t>
            </a:r>
            <a:r>
              <a:rPr lang="en-US" dirty="0" err="1" smtClean="0"/>
              <a:t>squadra</a:t>
            </a:r>
            <a:r>
              <a:rPr lang="en-US" dirty="0" smtClean="0"/>
              <a:t> </a:t>
            </a:r>
            <a:r>
              <a:rPr lang="en-US" dirty="0" err="1" smtClean="0"/>
              <a:t>contro</a:t>
            </a:r>
            <a:r>
              <a:rPr lang="en-US" dirty="0" smtClean="0"/>
              <a:t>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opporsi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smtClean="0"/>
              <a:t>La </a:t>
            </a:r>
            <a:r>
              <a:rPr lang="en-US" dirty="0" err="1" smtClean="0"/>
              <a:t>squadra</a:t>
            </a:r>
            <a:r>
              <a:rPr lang="en-US" dirty="0" smtClean="0"/>
              <a:t> pro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interpretare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topic in </a:t>
            </a:r>
            <a:r>
              <a:rPr lang="en-US" dirty="0" err="1" smtClean="0"/>
              <a:t>maniera</a:t>
            </a:r>
            <a:r>
              <a:rPr lang="en-US" dirty="0" smtClean="0"/>
              <a:t> da </a:t>
            </a:r>
            <a:r>
              <a:rPr lang="en-US" dirty="0" err="1" smtClean="0"/>
              <a:t>rendere</a:t>
            </a:r>
            <a:r>
              <a:rPr lang="en-US" dirty="0" smtClean="0"/>
              <a:t> </a:t>
            </a:r>
            <a:r>
              <a:rPr lang="en-US" dirty="0" err="1" smtClean="0"/>
              <a:t>interessante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dibattito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smtClean="0"/>
              <a:t>La </a:t>
            </a:r>
            <a:r>
              <a:rPr lang="en-US" dirty="0" err="1" smtClean="0"/>
              <a:t>squadra</a:t>
            </a:r>
            <a:r>
              <a:rPr lang="en-US" dirty="0" smtClean="0"/>
              <a:t> pro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dovesse</a:t>
            </a:r>
            <a:r>
              <a:rPr lang="en-US" dirty="0" smtClean="0"/>
              <a:t> </a:t>
            </a:r>
            <a:r>
              <a:rPr lang="en-US" dirty="0" err="1" smtClean="0"/>
              <a:t>limitare</a:t>
            </a:r>
            <a:r>
              <a:rPr lang="en-US" dirty="0" smtClean="0"/>
              <a:t> </a:t>
            </a:r>
            <a:r>
              <a:rPr lang="en-US" dirty="0" err="1" smtClean="0"/>
              <a:t>troppo</a:t>
            </a:r>
            <a:r>
              <a:rPr lang="en-US" dirty="0" smtClean="0"/>
              <a:t> </a:t>
            </a:r>
            <a:r>
              <a:rPr lang="en-US" dirty="0" err="1" smtClean="0"/>
              <a:t>l’argomento</a:t>
            </a:r>
            <a:r>
              <a:rPr lang="en-US" dirty="0" smtClean="0"/>
              <a:t> o </a:t>
            </a:r>
            <a:r>
              <a:rPr lang="en-US" dirty="0" err="1" smtClean="0"/>
              <a:t>piegarlo</a:t>
            </a:r>
            <a:r>
              <a:rPr lang="en-US" dirty="0" smtClean="0"/>
              <a:t> </a:t>
            </a:r>
            <a:r>
              <a:rPr lang="en-US" dirty="0" err="1" smtClean="0"/>
              <a:t>troppo</a:t>
            </a:r>
            <a:r>
              <a:rPr lang="en-US" dirty="0" smtClean="0"/>
              <a:t> a </a:t>
            </a:r>
            <a:r>
              <a:rPr lang="en-US" dirty="0" err="1" smtClean="0"/>
              <a:t>proprio</a:t>
            </a:r>
            <a:r>
              <a:rPr lang="en-US" dirty="0" smtClean="0"/>
              <a:t> </a:t>
            </a:r>
            <a:r>
              <a:rPr lang="en-US" dirty="0" err="1" smtClean="0"/>
              <a:t>favore</a:t>
            </a:r>
            <a:r>
              <a:rPr lang="en-US" dirty="0" smtClean="0"/>
              <a:t> </a:t>
            </a:r>
            <a:r>
              <a:rPr lang="en-US" dirty="0" err="1" smtClean="0"/>
              <a:t>sarà</a:t>
            </a:r>
            <a:r>
              <a:rPr lang="en-US" dirty="0" smtClean="0"/>
              <a:t> </a:t>
            </a:r>
            <a:r>
              <a:rPr lang="en-US" dirty="0" err="1" smtClean="0"/>
              <a:t>penalizzata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917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Tipi di topics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err="1" smtClean="0"/>
              <a:t>Differenti</a:t>
            </a:r>
            <a:r>
              <a:rPr lang="en-US" dirty="0" smtClean="0"/>
              <a:t> tipi di topics </a:t>
            </a:r>
            <a:r>
              <a:rPr lang="en-US" dirty="0" err="1" smtClean="0"/>
              <a:t>pongono</a:t>
            </a:r>
            <a:r>
              <a:rPr lang="en-US" dirty="0" smtClean="0"/>
              <a:t> diverse </a:t>
            </a:r>
            <a:r>
              <a:rPr lang="en-US" dirty="0" err="1" smtClean="0"/>
              <a:t>richieste</a:t>
            </a:r>
            <a:r>
              <a:rPr lang="en-US" dirty="0" smtClean="0"/>
              <a:t> </a:t>
            </a:r>
            <a:r>
              <a:rPr lang="en-US" dirty="0" err="1" smtClean="0"/>
              <a:t>ai</a:t>
            </a:r>
            <a:r>
              <a:rPr lang="en-US" dirty="0" smtClean="0"/>
              <a:t> debaters.</a:t>
            </a:r>
            <a:endParaRPr lang="en-US" dirty="0"/>
          </a:p>
          <a:p>
            <a:pPr lvl="1"/>
            <a:r>
              <a:rPr lang="en-US" dirty="0" smtClean="0"/>
              <a:t>Tipi </a:t>
            </a:r>
            <a:r>
              <a:rPr lang="en-US" dirty="0" err="1" smtClean="0"/>
              <a:t>principali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FACT: </a:t>
            </a:r>
            <a:r>
              <a:rPr lang="en-US" dirty="0" err="1" smtClean="0"/>
              <a:t>qualcosa</a:t>
            </a:r>
            <a:r>
              <a:rPr lang="en-US" dirty="0" smtClean="0"/>
              <a:t> </a:t>
            </a:r>
            <a:r>
              <a:rPr lang="en-US" dirty="0" err="1" smtClean="0"/>
              <a:t>è</a:t>
            </a:r>
            <a:r>
              <a:rPr lang="en-US" dirty="0" smtClean="0"/>
              <a:t> o non </a:t>
            </a:r>
            <a:r>
              <a:rPr lang="en-US" dirty="0" err="1" smtClean="0"/>
              <a:t>è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VALUE: </a:t>
            </a:r>
            <a:r>
              <a:rPr lang="en-US" dirty="0" err="1" smtClean="0"/>
              <a:t>qualcosa</a:t>
            </a:r>
            <a:r>
              <a:rPr lang="en-US" dirty="0" smtClean="0"/>
              <a:t> </a:t>
            </a:r>
            <a:r>
              <a:rPr lang="en-US" dirty="0" err="1" smtClean="0"/>
              <a:t>è</a:t>
            </a:r>
            <a:r>
              <a:rPr lang="en-US" dirty="0" smtClean="0"/>
              <a:t> di </a:t>
            </a:r>
            <a:r>
              <a:rPr lang="en-US" dirty="0" err="1" smtClean="0"/>
              <a:t>grande</a:t>
            </a:r>
            <a:r>
              <a:rPr lang="en-US" dirty="0" smtClean="0"/>
              <a:t> </a:t>
            </a:r>
            <a:r>
              <a:rPr lang="en-US" dirty="0" err="1" smtClean="0"/>
              <a:t>valore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POLICY: </a:t>
            </a:r>
            <a:r>
              <a:rPr lang="en-US" dirty="0" err="1" smtClean="0"/>
              <a:t>qualcosa</a:t>
            </a:r>
            <a:r>
              <a:rPr lang="en-US" dirty="0" smtClean="0"/>
              <a:t>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fatto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96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Topics of FACT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err="1" smtClean="0"/>
              <a:t>Qualcosa</a:t>
            </a:r>
            <a:r>
              <a:rPr lang="en-US" dirty="0" smtClean="0"/>
              <a:t> </a:t>
            </a:r>
            <a:r>
              <a:rPr lang="en-US" dirty="0" err="1" smtClean="0"/>
              <a:t>è</a:t>
            </a:r>
            <a:r>
              <a:rPr lang="en-US" dirty="0" smtClean="0"/>
              <a:t> </a:t>
            </a:r>
            <a:r>
              <a:rPr lang="en-US" dirty="0" err="1" smtClean="0"/>
              <a:t>vero</a:t>
            </a:r>
            <a:r>
              <a:rPr lang="en-US" dirty="0"/>
              <a:t> </a:t>
            </a:r>
            <a:r>
              <a:rPr lang="en-US" dirty="0" err="1" smtClean="0"/>
              <a:t>oppure</a:t>
            </a:r>
            <a:r>
              <a:rPr lang="en-US" dirty="0" smtClean="0"/>
              <a:t> no.</a:t>
            </a:r>
            <a:endParaRPr lang="en-US" dirty="0"/>
          </a:p>
          <a:p>
            <a:pPr lvl="1"/>
            <a:r>
              <a:rPr lang="en-US" dirty="0" err="1" smtClean="0"/>
              <a:t>Assomiglia</a:t>
            </a:r>
            <a:r>
              <a:rPr lang="en-US" dirty="0" smtClean="0"/>
              <a:t> molto a un </a:t>
            </a:r>
            <a:r>
              <a:rPr lang="en-US" dirty="0" err="1" smtClean="0"/>
              <a:t>tribunale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 smtClean="0"/>
              <a:t>colpevole</a:t>
            </a:r>
            <a:r>
              <a:rPr lang="en-US" dirty="0" smtClean="0"/>
              <a:t> o non </a:t>
            </a:r>
            <a:r>
              <a:rPr lang="en-US" dirty="0" err="1" smtClean="0"/>
              <a:t>colpevole</a:t>
            </a:r>
            <a:r>
              <a:rPr lang="en-US" dirty="0" smtClean="0"/>
              <a:t>, </a:t>
            </a:r>
            <a:r>
              <a:rPr lang="en-US" dirty="0" err="1" smtClean="0"/>
              <a:t>è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determinazione</a:t>
            </a:r>
            <a:r>
              <a:rPr lang="en-US" dirty="0" smtClean="0"/>
              <a:t> di </a:t>
            </a:r>
            <a:r>
              <a:rPr lang="en-US" dirty="0" err="1" smtClean="0"/>
              <a:t>fatto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smtClean="0"/>
              <a:t>Per </a:t>
            </a:r>
            <a:r>
              <a:rPr lang="en-US" dirty="0" err="1" smtClean="0"/>
              <a:t>esempio</a:t>
            </a:r>
            <a:r>
              <a:rPr lang="en-US" dirty="0" smtClean="0"/>
              <a:t>: THBT la </a:t>
            </a:r>
            <a:r>
              <a:rPr lang="en-US" dirty="0" err="1" smtClean="0"/>
              <a:t>pubblicità</a:t>
            </a:r>
            <a:r>
              <a:rPr lang="en-US" dirty="0"/>
              <a:t> </a:t>
            </a:r>
            <a:r>
              <a:rPr lang="en-US" dirty="0" err="1" smtClean="0"/>
              <a:t>sia</a:t>
            </a:r>
            <a:r>
              <a:rPr lang="en-US" dirty="0" smtClean="0"/>
              <a:t> </a:t>
            </a:r>
            <a:r>
              <a:rPr lang="en-US" dirty="0" err="1" smtClean="0"/>
              <a:t>più</a:t>
            </a:r>
            <a:r>
              <a:rPr lang="en-US" dirty="0" smtClean="0"/>
              <a:t> </a:t>
            </a:r>
            <a:r>
              <a:rPr lang="en-US" dirty="0" err="1" smtClean="0"/>
              <a:t>dannosa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benefica</a:t>
            </a:r>
            <a:r>
              <a:rPr lang="en-US" dirty="0" smtClean="0"/>
              <a:t> per la </a:t>
            </a:r>
            <a:r>
              <a:rPr lang="en-US" dirty="0" err="1" smtClean="0"/>
              <a:t>società</a:t>
            </a:r>
            <a:r>
              <a:rPr lang="en-US" dirty="0" smtClean="0"/>
              <a:t>. </a:t>
            </a:r>
          </a:p>
          <a:p>
            <a:pPr lvl="1"/>
            <a:r>
              <a:rPr lang="en-US" dirty="0" err="1" smtClean="0"/>
              <a:t>Pesa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fatti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err="1" smtClean="0"/>
              <a:t>Necessita</a:t>
            </a:r>
            <a:r>
              <a:rPr lang="en-US" dirty="0" smtClean="0"/>
              <a:t> di </a:t>
            </a:r>
            <a:r>
              <a:rPr lang="en-US" dirty="0" err="1" smtClean="0"/>
              <a:t>uno</a:t>
            </a:r>
            <a:r>
              <a:rPr lang="en-US" dirty="0" smtClean="0"/>
              <a:t> standard per </a:t>
            </a:r>
            <a:r>
              <a:rPr lang="en-US" dirty="0" err="1" smtClean="0"/>
              <a:t>definire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vincitore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smtClean="0"/>
              <a:t>E’ </a:t>
            </a:r>
            <a:r>
              <a:rPr lang="en-US" dirty="0" err="1" smtClean="0"/>
              <a:t>preponderante</a:t>
            </a:r>
            <a:r>
              <a:rPr lang="en-US" dirty="0" smtClean="0"/>
              <a:t> </a:t>
            </a:r>
            <a:r>
              <a:rPr lang="en-US" dirty="0" err="1" smtClean="0"/>
              <a:t>l’evidenza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dati</a:t>
            </a:r>
            <a:r>
              <a:rPr lang="en-US" dirty="0" smtClean="0"/>
              <a:t> di </a:t>
            </a:r>
            <a:r>
              <a:rPr lang="en-US" dirty="0" err="1" smtClean="0"/>
              <a:t>fatto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smtClean="0"/>
              <a:t>Vero </a:t>
            </a:r>
            <a:r>
              <a:rPr lang="en-US" dirty="0" err="1" smtClean="0"/>
              <a:t>oltre</a:t>
            </a:r>
            <a:r>
              <a:rPr lang="en-US" dirty="0" smtClean="0"/>
              <a:t> </a:t>
            </a:r>
            <a:r>
              <a:rPr lang="en-US" dirty="0" err="1" smtClean="0"/>
              <a:t>ogni</a:t>
            </a:r>
            <a:r>
              <a:rPr lang="en-US" dirty="0" smtClean="0"/>
              <a:t> </a:t>
            </a:r>
            <a:r>
              <a:rPr lang="en-US" dirty="0" err="1" smtClean="0"/>
              <a:t>ragionevole</a:t>
            </a:r>
            <a:r>
              <a:rPr lang="en-US" dirty="0" smtClean="0"/>
              <a:t> </a:t>
            </a:r>
            <a:r>
              <a:rPr lang="en-US" dirty="0" err="1" smtClean="0"/>
              <a:t>dubbio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385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Value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err="1" smtClean="0"/>
              <a:t>Qualcosa</a:t>
            </a:r>
            <a:r>
              <a:rPr lang="en-US" dirty="0" smtClean="0"/>
              <a:t> </a:t>
            </a:r>
            <a:r>
              <a:rPr lang="en-US" dirty="0" err="1" smtClean="0"/>
              <a:t>è</a:t>
            </a:r>
            <a:r>
              <a:rPr lang="en-US" dirty="0" smtClean="0"/>
              <a:t> non </a:t>
            </a:r>
            <a:r>
              <a:rPr lang="en-US" dirty="0" err="1" smtClean="0"/>
              <a:t>è</a:t>
            </a:r>
            <a:r>
              <a:rPr lang="en-US" dirty="0" smtClean="0"/>
              <a:t> di </a:t>
            </a:r>
            <a:r>
              <a:rPr lang="en-US" dirty="0" err="1" smtClean="0"/>
              <a:t>grande</a:t>
            </a:r>
            <a:r>
              <a:rPr lang="en-US" dirty="0" smtClean="0"/>
              <a:t> </a:t>
            </a:r>
            <a:r>
              <a:rPr lang="en-US" dirty="0" err="1" smtClean="0"/>
              <a:t>valore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THBT Shakespeare </a:t>
            </a:r>
            <a:r>
              <a:rPr lang="en-US" dirty="0" err="1" smtClean="0"/>
              <a:t>sia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più</a:t>
            </a:r>
            <a:r>
              <a:rPr lang="en-US" dirty="0" smtClean="0"/>
              <a:t> </a:t>
            </a:r>
            <a:r>
              <a:rPr lang="en-US" dirty="0" err="1" smtClean="0"/>
              <a:t>grande</a:t>
            </a:r>
            <a:r>
              <a:rPr lang="en-US" dirty="0" smtClean="0"/>
              <a:t> </a:t>
            </a:r>
            <a:r>
              <a:rPr lang="en-US" dirty="0" err="1" smtClean="0"/>
              <a:t>scrittore</a:t>
            </a:r>
            <a:r>
              <a:rPr lang="en-US" dirty="0" smtClean="0"/>
              <a:t> del </a:t>
            </a:r>
            <a:r>
              <a:rPr lang="en-US" dirty="0" err="1" smtClean="0"/>
              <a:t>mondo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err="1" smtClean="0"/>
              <a:t>Bisogna</a:t>
            </a:r>
            <a:r>
              <a:rPr lang="en-US" dirty="0" smtClean="0"/>
              <a:t> </a:t>
            </a:r>
            <a:r>
              <a:rPr lang="en-US" dirty="0" err="1" smtClean="0"/>
              <a:t>localizzare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termine</a:t>
            </a:r>
            <a:r>
              <a:rPr lang="en-US" dirty="0" smtClean="0"/>
              <a:t> di cui </a:t>
            </a:r>
            <a:r>
              <a:rPr lang="en-US" dirty="0" err="1" smtClean="0"/>
              <a:t>discutere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valore</a:t>
            </a:r>
            <a:r>
              <a:rPr lang="en-US" dirty="0" smtClean="0"/>
              <a:t> e </a:t>
            </a:r>
            <a:r>
              <a:rPr lang="en-US" dirty="0" err="1" smtClean="0"/>
              <a:t>definirlo</a:t>
            </a:r>
            <a:r>
              <a:rPr lang="en-US" dirty="0" smtClean="0"/>
              <a:t>. </a:t>
            </a:r>
            <a:endParaRPr lang="en-US" dirty="0"/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più</a:t>
            </a:r>
            <a:r>
              <a:rPr lang="en-US" dirty="0" smtClean="0"/>
              <a:t> </a:t>
            </a:r>
            <a:r>
              <a:rPr lang="en-US" dirty="0" err="1" smtClean="0"/>
              <a:t>grande</a:t>
            </a:r>
            <a:r>
              <a:rPr lang="en-US" dirty="0" smtClean="0"/>
              <a:t> </a:t>
            </a:r>
            <a:r>
              <a:rPr lang="en-US" dirty="0" err="1" smtClean="0"/>
              <a:t>scrittore</a:t>
            </a:r>
            <a:r>
              <a:rPr lang="en-US" dirty="0" smtClean="0"/>
              <a:t>” </a:t>
            </a:r>
            <a:r>
              <a:rPr lang="en-US" dirty="0" err="1" smtClean="0"/>
              <a:t>significa</a:t>
            </a:r>
            <a:r>
              <a:rPr lang="en-US" dirty="0" smtClean="0"/>
              <a:t> </a:t>
            </a:r>
            <a:r>
              <a:rPr lang="en-US" dirty="0"/>
              <a:t>…..</a:t>
            </a:r>
          </a:p>
          <a:p>
            <a:pPr lvl="1"/>
            <a:r>
              <a:rPr lang="en-US" dirty="0" err="1" smtClean="0"/>
              <a:t>Senza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chiara</a:t>
            </a:r>
            <a:r>
              <a:rPr lang="en-US" dirty="0" smtClean="0"/>
              <a:t> </a:t>
            </a:r>
            <a:r>
              <a:rPr lang="en-US" dirty="0" err="1" smtClean="0"/>
              <a:t>definizione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parola</a:t>
            </a:r>
            <a:r>
              <a:rPr lang="en-US" dirty="0" smtClean="0"/>
              <a:t> </a:t>
            </a:r>
            <a:r>
              <a:rPr lang="en-US" dirty="0" err="1" smtClean="0"/>
              <a:t>chiave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debate </a:t>
            </a:r>
            <a:r>
              <a:rPr lang="en-US" dirty="0" err="1" smtClean="0"/>
              <a:t>sarebbe</a:t>
            </a:r>
            <a:r>
              <a:rPr lang="en-US" dirty="0" smtClean="0"/>
              <a:t> un </a:t>
            </a:r>
            <a:r>
              <a:rPr lang="en-US" dirty="0" err="1" smtClean="0"/>
              <a:t>caos</a:t>
            </a:r>
            <a:r>
              <a:rPr lang="en-US" dirty="0" smtClean="0"/>
              <a:t>, in cui le due </a:t>
            </a:r>
            <a:r>
              <a:rPr lang="en-US" dirty="0" err="1" smtClean="0"/>
              <a:t>parti</a:t>
            </a:r>
            <a:r>
              <a:rPr lang="en-US" dirty="0" smtClean="0"/>
              <a:t> non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scontrerebbero</a:t>
            </a:r>
            <a:r>
              <a:rPr lang="en-US" dirty="0" smtClean="0"/>
              <a:t> </a:t>
            </a:r>
            <a:r>
              <a:rPr lang="en-US" dirty="0" err="1" smtClean="0"/>
              <a:t>efficacemente</a:t>
            </a:r>
            <a:r>
              <a:rPr lang="en-US" dirty="0" smtClean="0"/>
              <a:t>.</a:t>
            </a:r>
            <a:endParaRPr lang="en-US" dirty="0"/>
          </a:p>
          <a:p>
            <a:pPr lvl="1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445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Policy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err="1" smtClean="0"/>
              <a:t>Qualcosa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fatto</a:t>
            </a:r>
            <a:r>
              <a:rPr lang="en-US" dirty="0" smtClean="0"/>
              <a:t>. </a:t>
            </a:r>
            <a:r>
              <a:rPr lang="en-US" dirty="0" err="1" smtClean="0"/>
              <a:t>Azione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 smtClean="0"/>
              <a:t>governo</a:t>
            </a:r>
            <a:r>
              <a:rPr lang="en-US" dirty="0" smtClean="0"/>
              <a:t>, a </a:t>
            </a:r>
            <a:r>
              <a:rPr lang="en-US" dirty="0" err="1" smtClean="0"/>
              <a:t>livello</a:t>
            </a:r>
            <a:r>
              <a:rPr lang="en-US" dirty="0" smtClean="0"/>
              <a:t> </a:t>
            </a:r>
            <a:r>
              <a:rPr lang="en-US" dirty="0" err="1" smtClean="0"/>
              <a:t>internazionale</a:t>
            </a:r>
            <a:r>
              <a:rPr lang="en-US" dirty="0" smtClean="0"/>
              <a:t>, a </a:t>
            </a:r>
            <a:r>
              <a:rPr lang="en-US" dirty="0" err="1" smtClean="0"/>
              <a:t>livello</a:t>
            </a:r>
            <a:r>
              <a:rPr lang="en-US" dirty="0" smtClean="0"/>
              <a:t> </a:t>
            </a:r>
            <a:r>
              <a:rPr lang="en-US" dirty="0" err="1" smtClean="0"/>
              <a:t>individuale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err="1" smtClean="0"/>
              <a:t>Esempio</a:t>
            </a:r>
            <a:r>
              <a:rPr lang="en-US" dirty="0" smtClean="0"/>
              <a:t>: </a:t>
            </a:r>
            <a:r>
              <a:rPr lang="en-US" dirty="0" err="1" smtClean="0"/>
              <a:t>questa</a:t>
            </a:r>
            <a:r>
              <a:rPr lang="en-US" dirty="0" smtClean="0"/>
              <a:t> casa </a:t>
            </a:r>
            <a:r>
              <a:rPr lang="en-US" dirty="0" err="1" smtClean="0"/>
              <a:t>legalizzerebbe</a:t>
            </a:r>
            <a:r>
              <a:rPr lang="en-US" dirty="0" smtClean="0"/>
              <a:t> la </a:t>
            </a:r>
            <a:r>
              <a:rPr lang="en-US" dirty="0" err="1" smtClean="0"/>
              <a:t>prostituzione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smtClean="0"/>
              <a:t>La </a:t>
            </a:r>
            <a:r>
              <a:rPr lang="en-US" dirty="0" err="1" smtClean="0"/>
              <a:t>squadra</a:t>
            </a:r>
            <a:r>
              <a:rPr lang="en-US" dirty="0" smtClean="0"/>
              <a:t> pro </a:t>
            </a:r>
            <a:r>
              <a:rPr lang="en-US" dirty="0" err="1" smtClean="0"/>
              <a:t>necessita</a:t>
            </a:r>
            <a:r>
              <a:rPr lang="en-US" dirty="0" smtClean="0"/>
              <a:t> di un </a:t>
            </a:r>
            <a:r>
              <a:rPr lang="en-US" dirty="0" err="1" smtClean="0"/>
              <a:t>modello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come lo </a:t>
            </a:r>
            <a:r>
              <a:rPr lang="en-US" dirty="0" err="1" smtClean="0"/>
              <a:t>realizzerebbero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err="1" smtClean="0"/>
              <a:t>Dettagli</a:t>
            </a:r>
            <a:r>
              <a:rPr lang="en-US" dirty="0" smtClean="0"/>
              <a:t> </a:t>
            </a:r>
            <a:r>
              <a:rPr lang="en-US" dirty="0" err="1" smtClean="0"/>
              <a:t>rilevanti</a:t>
            </a:r>
            <a:r>
              <a:rPr lang="en-US" dirty="0" smtClean="0"/>
              <a:t>– chi, come, </a:t>
            </a:r>
            <a:r>
              <a:rPr lang="en-US" dirty="0" err="1" smtClean="0"/>
              <a:t>cosa</a:t>
            </a:r>
            <a:r>
              <a:rPr lang="en-US" dirty="0" smtClean="0"/>
              <a:t>, chi </a:t>
            </a:r>
            <a:r>
              <a:rPr lang="en-US" dirty="0" err="1" smtClean="0"/>
              <a:t>paga</a:t>
            </a:r>
            <a:r>
              <a:rPr lang="en-US" dirty="0" smtClean="0"/>
              <a:t>?</a:t>
            </a:r>
            <a:endParaRPr lang="en-US" dirty="0"/>
          </a:p>
          <a:p>
            <a:pPr lvl="1"/>
            <a:r>
              <a:rPr lang="en-US" dirty="0" err="1" smtClean="0"/>
              <a:t>Bisogna</a:t>
            </a:r>
            <a:r>
              <a:rPr lang="en-US" dirty="0" smtClean="0"/>
              <a:t> </a:t>
            </a:r>
            <a:r>
              <a:rPr lang="en-US" dirty="0" err="1" smtClean="0"/>
              <a:t>costruire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modello</a:t>
            </a:r>
            <a:r>
              <a:rPr lang="en-US" dirty="0" smtClean="0"/>
              <a:t> </a:t>
            </a:r>
            <a:r>
              <a:rPr lang="en-US" dirty="0" err="1" smtClean="0"/>
              <a:t>anticipando</a:t>
            </a:r>
            <a:r>
              <a:rPr lang="en-US" dirty="0" smtClean="0"/>
              <a:t> le </a:t>
            </a:r>
            <a:r>
              <a:rPr lang="en-US" dirty="0" err="1" smtClean="0">
                <a:solidFill>
                  <a:srgbClr val="FF0000"/>
                </a:solidFill>
              </a:rPr>
              <a:t>confutazioni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squadra</a:t>
            </a:r>
            <a:r>
              <a:rPr lang="en-US" dirty="0" smtClean="0"/>
              <a:t> </a:t>
            </a:r>
            <a:r>
              <a:rPr lang="en-US" dirty="0" err="1" smtClean="0"/>
              <a:t>contro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err="1" smtClean="0"/>
              <a:t>Bisogna</a:t>
            </a:r>
            <a:r>
              <a:rPr lang="en-US" dirty="0" smtClean="0"/>
              <a:t> </a:t>
            </a:r>
            <a:r>
              <a:rPr lang="en-US" dirty="0" err="1" smtClean="0"/>
              <a:t>mostrare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proprio</a:t>
            </a:r>
            <a:r>
              <a:rPr lang="en-US" dirty="0" smtClean="0"/>
              <a:t> </a:t>
            </a:r>
            <a:r>
              <a:rPr lang="en-US" dirty="0" err="1" smtClean="0"/>
              <a:t>modello</a:t>
            </a:r>
            <a:r>
              <a:rPr lang="en-US" dirty="0" smtClean="0"/>
              <a:t> </a:t>
            </a:r>
            <a:r>
              <a:rPr lang="en-US" dirty="0" err="1" smtClean="0"/>
              <a:t>risponde</a:t>
            </a:r>
            <a:r>
              <a:rPr lang="en-US" dirty="0" smtClean="0"/>
              <a:t> al </a:t>
            </a:r>
            <a:r>
              <a:rPr lang="en-US" dirty="0" err="1" smtClean="0"/>
              <a:t>problema</a:t>
            </a:r>
            <a:r>
              <a:rPr lang="en-US" dirty="0" smtClean="0"/>
              <a:t> e lo </a:t>
            </a:r>
            <a:r>
              <a:rPr lang="en-US" dirty="0" err="1" smtClean="0"/>
              <a:t>riduce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3083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xel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Pixel">
      <a:majorFont>
        <a:latin typeface="Corbel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orbel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ixel">
      <a:fillStyleLst>
        <a:solidFill>
          <a:schemeClr val="phClr"/>
        </a:solidFill>
        <a:solidFill>
          <a:schemeClr val="phClr">
            <a:satMod val="150000"/>
          </a:schemeClr>
        </a:solidFill>
        <a:solidFill>
          <a:schemeClr val="phClr">
            <a:shade val="80000"/>
            <a:lumMod val="9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63500" dir="2700000" sx="102000" sy="102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/>
          </a:scene3d>
          <a:sp3d>
            <a:bevelT w="0" h="0"/>
          </a:sp3d>
        </a:effectStyle>
        <a:effectStyle>
          <a:effectLst>
            <a:outerShdw blurRad="63500" dist="38100" dir="3600000" sx="103000" sy="103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5400000"/>
            </a:lightRig>
          </a:scene3d>
          <a:sp3d prstMaterial="softmetal">
            <a:bevelT w="635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5000"/>
                <a:satMod val="350000"/>
              </a:schemeClr>
            </a:gs>
            <a:gs pos="100000">
              <a:schemeClr val="phClr">
                <a:shade val="20000"/>
                <a:satMod val="15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satMod val="400000"/>
              </a:schemeClr>
              <a:schemeClr val="phClr">
                <a:tint val="50000"/>
                <a:satMod val="4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Pixel.thmx</Template>
  <TotalTime>41</TotalTime>
  <Words>320</Words>
  <Application>Microsoft Office PowerPoint</Application>
  <PresentationFormat>Presentazione su schermo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9" baseType="lpstr">
      <vt:lpstr>Corbel</vt:lpstr>
      <vt:lpstr>Wingdings 2</vt:lpstr>
      <vt:lpstr>Pixel</vt:lpstr>
      <vt:lpstr>Analisi dei topics</vt:lpstr>
      <vt:lpstr>Idee di fondo</vt:lpstr>
      <vt:lpstr>Tipi di topics </vt:lpstr>
      <vt:lpstr>Topics of FACT </vt:lpstr>
      <vt:lpstr>Value topics</vt:lpstr>
      <vt:lpstr>Policy topics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Analysis</dc:title>
  <dc:creator>Jessica Bullock</dc:creator>
  <cp:lastModifiedBy>Don Bruno</cp:lastModifiedBy>
  <cp:revision>10</cp:revision>
  <dcterms:created xsi:type="dcterms:W3CDTF">2016-02-29T07:06:01Z</dcterms:created>
  <dcterms:modified xsi:type="dcterms:W3CDTF">2019-10-20T12:38:07Z</dcterms:modified>
</cp:coreProperties>
</file>