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handoutMasterIdLst>
    <p:handoutMasterId r:id="rId19"/>
  </p:handoutMasterIdLst>
  <p:sldIdLst>
    <p:sldId id="257" r:id="rId2"/>
    <p:sldId id="259" r:id="rId3"/>
    <p:sldId id="303" r:id="rId4"/>
    <p:sldId id="307" r:id="rId5"/>
    <p:sldId id="323" r:id="rId6"/>
    <p:sldId id="325" r:id="rId7"/>
    <p:sldId id="305" r:id="rId8"/>
    <p:sldId id="308" r:id="rId9"/>
    <p:sldId id="309" r:id="rId10"/>
    <p:sldId id="310" r:id="rId11"/>
    <p:sldId id="319" r:id="rId12"/>
    <p:sldId id="320" r:id="rId13"/>
    <p:sldId id="326" r:id="rId14"/>
    <p:sldId id="324" r:id="rId15"/>
    <p:sldId id="327" r:id="rId16"/>
    <p:sldId id="328" r:id="rId1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Mos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22" autoAdjust="0"/>
    <p:restoredTop sz="94660"/>
  </p:normalViewPr>
  <p:slideViewPr>
    <p:cSldViewPr>
      <p:cViewPr varScale="1">
        <p:scale>
          <a:sx n="92" d="100"/>
          <a:sy n="92" d="100"/>
        </p:scale>
        <p:origin x="117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BD0C46-9A56-4294-80B6-C99DC87B21C2}" type="datetimeFigureOut">
              <a:rPr lang="it-IT" smtClean="0"/>
              <a:pPr/>
              <a:t>20/10/2019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FC5386-75C1-4AEE-8E39-5590817337EB}" type="slidenum">
              <a:rPr lang="it-IT" smtClean="0"/>
              <a:pPr/>
              <a:t>‹N›</a:t>
            </a:fld>
            <a:endParaRPr lang="it-IT"/>
          </a:p>
        </p:txBody>
      </p:sp>
    </p:spTree>
    <p:extLst>
      <p:ext uri="{BB962C8B-B14F-4D97-AF65-F5344CB8AC3E}">
        <p14:creationId xmlns:p14="http://schemas.microsoft.com/office/powerpoint/2010/main" val="313230130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914364117"/>
      </p:ext>
    </p:extLst>
  </p:cSld>
  <p:clrMap bg1="lt1" tx1="dk1" bg2="dk2" tx2="lt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92443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4241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93993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87303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4053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4053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50392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4642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8583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458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4212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458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458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3056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2191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8229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8" name="Shape 18"/>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indent="-50800" algn="l" rtl="0">
              <a:spcBef>
                <a:spcPts val="640"/>
              </a:spcBef>
              <a:spcAft>
                <a:spcPts val="0"/>
              </a:spcAft>
              <a:buClr>
                <a:schemeClr val="dk1"/>
              </a:buClr>
              <a:buFont typeface="Arial"/>
              <a:buChar char="•"/>
              <a:defRPr/>
            </a:lvl1pPr>
            <a:lvl2pPr marL="742950" indent="-190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12700" algn="l" rtl="0">
              <a:spcBef>
                <a:spcPts val="400"/>
              </a:spcBef>
              <a:spcAft>
                <a:spcPts val="0"/>
              </a:spcAft>
              <a:buClr>
                <a:schemeClr val="dk1"/>
              </a:buClr>
              <a:buFont typeface="Arial"/>
              <a:buChar char="–"/>
              <a:defRPr/>
            </a:lvl4pPr>
            <a:lvl5pPr marL="2057400" indent="-12700" algn="l" rtl="0">
              <a:spcBef>
                <a:spcPts val="400"/>
              </a:spcBef>
              <a:spcAft>
                <a:spcPts val="0"/>
              </a:spcAft>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19" name="Shape 1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1" name="Shape 2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76" name="Shape 7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8" name="Shape 7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1_Titolo e testo verticale">
    <p:spTree>
      <p:nvGrpSpPr>
        <p:cNvPr id="1" name="Shape 22"/>
        <p:cNvGrpSpPr/>
        <p:nvPr/>
      </p:nvGrpSpPr>
      <p:grpSpPr>
        <a:xfrm>
          <a:off x="0" y="0"/>
          <a:ext cx="0" cy="0"/>
          <a:chOff x="0" y="0"/>
          <a:chExt cx="0" cy="0"/>
        </a:xfrm>
      </p:grpSpPr>
      <p:sp>
        <p:nvSpPr>
          <p:cNvPr id="23" name="Shape 23"/>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4" name="Shape 24"/>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spcAft>
                <a:spcPts val="0"/>
              </a:spcAft>
              <a:buClr>
                <a:schemeClr val="dk1"/>
              </a:buClr>
              <a:buFont typeface="Arial"/>
              <a:buChar char="•"/>
              <a:defRPr/>
            </a:lvl1pPr>
            <a:lvl2pPr marL="742950" indent="-190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12700" algn="l" rtl="0">
              <a:spcBef>
                <a:spcPts val="400"/>
              </a:spcBef>
              <a:spcAft>
                <a:spcPts val="0"/>
              </a:spcAft>
              <a:buClr>
                <a:schemeClr val="dk1"/>
              </a:buClr>
              <a:buFont typeface="Arial"/>
              <a:buChar char="–"/>
              <a:defRPr/>
            </a:lvl4pPr>
            <a:lvl5pPr marL="2057400" indent="-12700" algn="l" rtl="0">
              <a:spcBef>
                <a:spcPts val="400"/>
              </a:spcBef>
              <a:spcAft>
                <a:spcPts val="0"/>
              </a:spcAft>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25" name="Shape 2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7" name="Shape 2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body" idx="1"/>
          </p:nvPr>
        </p:nvSpPr>
        <p:spPr>
          <a:xfrm rot="5400000">
            <a:off x="2309017" y="-251619"/>
            <a:ext cx="4525960" cy="8229600"/>
          </a:xfrm>
          <a:prstGeom prst="rect">
            <a:avLst/>
          </a:prstGeom>
          <a:noFill/>
          <a:ln>
            <a:noFill/>
          </a:ln>
        </p:spPr>
        <p:txBody>
          <a:bodyPr lIns="91425" tIns="91425" rIns="91425" bIns="91425" anchor="t" anchorCtr="0"/>
          <a:lstStyle>
            <a:lvl1pPr marL="342900" indent="-50800" algn="l" rtl="0">
              <a:spcBef>
                <a:spcPts val="640"/>
              </a:spcBef>
              <a:spcAft>
                <a:spcPts val="0"/>
              </a:spcAft>
              <a:buClr>
                <a:schemeClr val="dk1"/>
              </a:buClr>
              <a:buFont typeface="Arial"/>
              <a:buChar char="•"/>
              <a:defRPr/>
            </a:lvl1pPr>
            <a:lvl2pPr marL="742950" indent="-190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12700" algn="l" rtl="0">
              <a:spcBef>
                <a:spcPts val="400"/>
              </a:spcBef>
              <a:spcAft>
                <a:spcPts val="0"/>
              </a:spcAft>
              <a:buClr>
                <a:schemeClr val="dk1"/>
              </a:buClr>
              <a:buFont typeface="Arial"/>
              <a:buChar char="–"/>
              <a:defRPr/>
            </a:lvl4pPr>
            <a:lvl5pPr marL="2057400" indent="-12700" algn="l" rtl="0">
              <a:spcBef>
                <a:spcPts val="400"/>
              </a:spcBef>
              <a:spcAft>
                <a:spcPts val="0"/>
              </a:spcAft>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31" name="Shape 3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3" name="Shape 3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Immagine con didascalia">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a:spLocks noGrp="1"/>
          </p:cNvSpPr>
          <p:nvPr>
            <p:ph type="pic" idx="2"/>
          </p:nvPr>
        </p:nvSpPr>
        <p:spPr>
          <a:xfrm>
            <a:off x="1792288" y="612775"/>
            <a:ext cx="5486399" cy="4114800"/>
          </a:xfrm>
          <a:prstGeom prst="rect">
            <a:avLst/>
          </a:prstGeom>
          <a:noFill/>
          <a:ln>
            <a:noFill/>
          </a:ln>
        </p:spPr>
      </p:sp>
      <p:sp>
        <p:nvSpPr>
          <p:cNvPr id="37" name="Shape 3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0" name="Shape 4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uto con didascalia">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5" name="Shape 4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7" name="Shape 4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uota">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1" name="Shape 5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4" name="Shape 5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6" name="Shape 5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0" name="Shape 60"/>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2" name="Shape 62"/>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64" name="Shape 6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5" name="Shape 6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8" name="Shape 68"/>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2" name="Shape 7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6" name="Shape 6"/>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indent="-50800" algn="l" rtl="0">
              <a:lnSpc>
                <a:spcPct val="100000"/>
              </a:lnSpc>
              <a:spcBef>
                <a:spcPts val="640"/>
              </a:spcBef>
              <a:spcAft>
                <a:spcPts val="0"/>
              </a:spcAft>
              <a:buClr>
                <a:schemeClr val="dk1"/>
              </a:buClr>
              <a:buFont typeface="Arial"/>
              <a:buChar char="•"/>
              <a:defRPr/>
            </a:lvl1pPr>
            <a:lvl2pPr marL="742950" marR="0" indent="-19050" algn="l" rtl="0">
              <a:lnSpc>
                <a:spcPct val="100000"/>
              </a:lnSpc>
              <a:spcBef>
                <a:spcPts val="560"/>
              </a:spcBef>
              <a:spcAft>
                <a:spcPts val="0"/>
              </a:spcAft>
              <a:buClr>
                <a:schemeClr val="dk1"/>
              </a:buClr>
              <a:buFont typeface="Arial"/>
              <a:buChar char="–"/>
              <a:defRPr/>
            </a:lvl2pPr>
            <a:lvl3pPr marL="1143000" marR="0" indent="12700" algn="l" rtl="0">
              <a:lnSpc>
                <a:spcPct val="100000"/>
              </a:lnSpc>
              <a:spcBef>
                <a:spcPts val="480"/>
              </a:spcBef>
              <a:spcAft>
                <a:spcPts val="0"/>
              </a:spcAft>
              <a:buClr>
                <a:schemeClr val="dk1"/>
              </a:buClr>
              <a:buFont typeface="Arial"/>
              <a:buChar char="•"/>
              <a:defRPr/>
            </a:lvl3pPr>
            <a:lvl4pPr marL="1600200" marR="0" indent="-12700" algn="l" rtl="0">
              <a:lnSpc>
                <a:spcPct val="100000"/>
              </a:lnSpc>
              <a:spcBef>
                <a:spcPts val="400"/>
              </a:spcBef>
              <a:spcAft>
                <a:spcPts val="0"/>
              </a:spcAft>
              <a:buClr>
                <a:schemeClr val="dk1"/>
              </a:buClr>
              <a:buFont typeface="Arial"/>
              <a:buChar char="–"/>
              <a:defRPr/>
            </a:lvl4pPr>
            <a:lvl5pPr marL="2057400" marR="0" indent="-12700" algn="l" rtl="0">
              <a:lnSpc>
                <a:spcPct val="100000"/>
              </a:lnSpc>
              <a:spcBef>
                <a:spcPts val="400"/>
              </a:spcBef>
              <a:spcAft>
                <a:spcPts val="0"/>
              </a:spcAft>
              <a:buClr>
                <a:schemeClr val="dk1"/>
              </a:buClr>
              <a:buFont typeface="Arial"/>
              <a:buChar char="»"/>
              <a:defRPr/>
            </a:lvl5pPr>
            <a:lvl6pPr marL="2514600" marR="0" indent="-12700" algn="l" rtl="0">
              <a:lnSpc>
                <a:spcPct val="100000"/>
              </a:lnSpc>
              <a:spcBef>
                <a:spcPts val="400"/>
              </a:spcBef>
              <a:spcAft>
                <a:spcPts val="0"/>
              </a:spcAft>
              <a:buClr>
                <a:schemeClr val="dk1"/>
              </a:buClr>
              <a:buFont typeface="Arial"/>
              <a:buChar char="•"/>
              <a:defRPr/>
            </a:lvl6pPr>
            <a:lvl7pPr marL="2971800" marR="0" indent="-12700" algn="l" rtl="0">
              <a:lnSpc>
                <a:spcPct val="100000"/>
              </a:lnSpc>
              <a:spcBef>
                <a:spcPts val="400"/>
              </a:spcBef>
              <a:spcAft>
                <a:spcPts val="0"/>
              </a:spcAft>
              <a:buClr>
                <a:schemeClr val="dk1"/>
              </a:buClr>
              <a:buFont typeface="Arial"/>
              <a:buChar char="•"/>
              <a:defRPr/>
            </a:lvl7pPr>
            <a:lvl8pPr marL="3429000" marR="0" indent="-12700" algn="l" rtl="0">
              <a:lnSpc>
                <a:spcPct val="100000"/>
              </a:lnSpc>
              <a:spcBef>
                <a:spcPts val="400"/>
              </a:spcBef>
              <a:spcAft>
                <a:spcPts val="0"/>
              </a:spcAft>
              <a:buClr>
                <a:schemeClr val="dk1"/>
              </a:buClr>
              <a:buFont typeface="Arial"/>
              <a:buChar char="•"/>
              <a:defRPr/>
            </a:lvl8pPr>
            <a:lvl9pPr marL="3886200" marR="0" indent="-12700" algn="l" rtl="0">
              <a:lnSpc>
                <a:spcPct val="100000"/>
              </a:lnSpc>
              <a:spcBef>
                <a:spcPts val="400"/>
              </a:spcBef>
              <a:spcAft>
                <a:spcPts val="0"/>
              </a:spcAft>
              <a:buClr>
                <a:schemeClr val="dk1"/>
              </a:buClr>
              <a:buFont typeface="Arial"/>
              <a:buChar char="•"/>
              <a:defRPr/>
            </a:lvl9pPr>
          </a:lstStyle>
          <a:p>
            <a:endParaRPr/>
          </a:p>
        </p:txBody>
      </p:sp>
      <p:sp>
        <p:nvSpPr>
          <p:cNvPr id="7" name="Shape 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 name="Shape 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pPr marL="0" lvl="0" indent="0">
                <a:spcBef>
                  <a:spcPts val="0"/>
                </a:spcBef>
                <a:buClr>
                  <a:srgbClr val="898989"/>
                </a:buClr>
                <a:buSzPct val="25000"/>
                <a:buFont typeface="Calibri"/>
                <a:buNone/>
              </a:pPr>
              <a:t>‹N›</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685800" y="1673225"/>
            <a:ext cx="7772400" cy="147002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5400" b="1" i="0" u="none" strike="noStrike" cap="none" baseline="0" dirty="0">
                <a:solidFill>
                  <a:srgbClr val="17375E"/>
                </a:solidFill>
                <a:latin typeface="Calibri"/>
                <a:ea typeface="Calibri"/>
                <a:cs typeface="Calibri"/>
                <a:sym typeface="Calibri"/>
              </a:rPr>
              <a:t/>
            </a:r>
            <a:br>
              <a:rPr lang="en-US" sz="5400" b="1" i="0" u="none" strike="noStrike" cap="none" baseline="0" dirty="0">
                <a:solidFill>
                  <a:srgbClr val="17375E"/>
                </a:solidFill>
                <a:latin typeface="Calibri"/>
                <a:ea typeface="Calibri"/>
                <a:cs typeface="Calibri"/>
                <a:sym typeface="Calibri"/>
              </a:rPr>
            </a:br>
            <a:r>
              <a:rPr lang="en-US" sz="5400" b="1" i="0" u="none" strike="noStrike" cap="none" baseline="0" dirty="0" err="1" smtClean="0">
                <a:solidFill>
                  <a:srgbClr val="17375E"/>
                </a:solidFill>
                <a:latin typeface="Calibri"/>
                <a:ea typeface="Calibri"/>
                <a:cs typeface="Calibri"/>
                <a:sym typeface="Calibri"/>
              </a:rPr>
              <a:t>Cosa</a:t>
            </a:r>
            <a:r>
              <a:rPr lang="en-US" sz="5400" b="1" i="0" u="none" strike="noStrike" cap="none" baseline="0" dirty="0" smtClean="0">
                <a:solidFill>
                  <a:srgbClr val="17375E"/>
                </a:solidFill>
                <a:latin typeface="Calibri"/>
                <a:ea typeface="Calibri"/>
                <a:cs typeface="Calibri"/>
                <a:sym typeface="Calibri"/>
              </a:rPr>
              <a:t> </a:t>
            </a:r>
            <a:r>
              <a:rPr lang="en-US" sz="5400" b="1" i="0" u="none" strike="noStrike" cap="none" baseline="0" dirty="0" err="1" smtClean="0">
                <a:solidFill>
                  <a:srgbClr val="17375E"/>
                </a:solidFill>
                <a:latin typeface="Calibri"/>
                <a:ea typeface="Calibri"/>
                <a:cs typeface="Calibri"/>
                <a:sym typeface="Calibri"/>
              </a:rPr>
              <a:t>significa</a:t>
            </a:r>
            <a:r>
              <a:rPr lang="en-US" sz="5400" b="1" i="0" u="none" strike="noStrike" cap="none" baseline="0" dirty="0" smtClean="0">
                <a:solidFill>
                  <a:srgbClr val="17375E"/>
                </a:solidFill>
                <a:latin typeface="Calibri"/>
                <a:ea typeface="Calibri"/>
                <a:cs typeface="Calibri"/>
                <a:sym typeface="Calibri"/>
              </a:rPr>
              <a:t> “d</a:t>
            </a:r>
            <a:r>
              <a:rPr lang="en-US" sz="5400" b="1" i="0" u="none" strike="noStrike" cap="none" dirty="0" smtClean="0">
                <a:solidFill>
                  <a:srgbClr val="17375E"/>
                </a:solidFill>
                <a:latin typeface="Calibri"/>
                <a:ea typeface="Calibri"/>
                <a:cs typeface="Calibri"/>
                <a:sym typeface="Calibri"/>
              </a:rPr>
              <a:t>ebate”</a:t>
            </a:r>
            <a:endParaRPr lang="en-US" sz="5400" b="1" dirty="0">
              <a:solidFill>
                <a:srgbClr val="17375E"/>
              </a:solidFill>
              <a:latin typeface="Calibri"/>
              <a:ea typeface="Calibri"/>
              <a:cs typeface="Calibri"/>
              <a:sym typeface="Calibri"/>
            </a:endParaRPr>
          </a:p>
        </p:txBody>
      </p:sp>
      <p:sp>
        <p:nvSpPr>
          <p:cNvPr id="85" name="Shape 85"/>
          <p:cNvSpPr txBox="1"/>
          <p:nvPr/>
        </p:nvSpPr>
        <p:spPr>
          <a:xfrm>
            <a:off x="1371600" y="3861048"/>
            <a:ext cx="6400799" cy="2996952"/>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17375E"/>
              </a:buClr>
              <a:buSzPct val="25000"/>
              <a:buFont typeface="Calibri"/>
              <a:buNone/>
            </a:pPr>
            <a:r>
              <a:rPr lang="en-US" sz="2800" b="1" i="1" dirty="0" smtClean="0">
                <a:solidFill>
                  <a:srgbClr val="17375E"/>
                </a:solidFill>
                <a:latin typeface="Calibri"/>
                <a:ea typeface="Calibri"/>
                <a:cs typeface="Calibri"/>
                <a:sym typeface="Calibri"/>
              </a:rPr>
              <a:t>Diana </a:t>
            </a:r>
            <a:r>
              <a:rPr lang="en-US" sz="2800" b="1" i="1" dirty="0" err="1" smtClean="0">
                <a:solidFill>
                  <a:srgbClr val="17375E"/>
                </a:solidFill>
                <a:latin typeface="Calibri"/>
                <a:ea typeface="Calibri"/>
                <a:cs typeface="Calibri"/>
                <a:sym typeface="Calibri"/>
              </a:rPr>
              <a:t>Collu</a:t>
            </a:r>
            <a:r>
              <a:rPr lang="en-US" sz="2800" b="1" i="1" dirty="0" smtClean="0">
                <a:solidFill>
                  <a:srgbClr val="17375E"/>
                </a:solidFill>
                <a:latin typeface="Calibri"/>
                <a:ea typeface="Calibri"/>
                <a:cs typeface="Calibri"/>
                <a:sym typeface="Calibri"/>
              </a:rPr>
              <a:t> – </a:t>
            </a:r>
            <a:r>
              <a:rPr lang="en-US" sz="2800" b="1" i="1" dirty="0" err="1" smtClean="0">
                <a:solidFill>
                  <a:srgbClr val="17375E"/>
                </a:solidFill>
                <a:latin typeface="Calibri"/>
                <a:ea typeface="Calibri"/>
                <a:cs typeface="Calibri"/>
                <a:sym typeface="Calibri"/>
              </a:rPr>
              <a:t>Vincenza</a:t>
            </a:r>
            <a:r>
              <a:rPr lang="en-US" sz="2800" b="1" i="1" dirty="0" smtClean="0">
                <a:solidFill>
                  <a:srgbClr val="17375E"/>
                </a:solidFill>
                <a:latin typeface="Calibri"/>
                <a:ea typeface="Calibri"/>
                <a:cs typeface="Calibri"/>
                <a:sym typeface="Calibri"/>
              </a:rPr>
              <a:t> </a:t>
            </a:r>
            <a:r>
              <a:rPr lang="en-US" sz="2800" b="1" i="1" dirty="0" err="1" smtClean="0">
                <a:solidFill>
                  <a:srgbClr val="17375E"/>
                </a:solidFill>
                <a:latin typeface="Calibri"/>
                <a:ea typeface="Calibri"/>
                <a:cs typeface="Calibri"/>
                <a:sym typeface="Calibri"/>
              </a:rPr>
              <a:t>Barlocco</a:t>
            </a:r>
            <a:endParaRPr lang="en-US" sz="2800" b="1" i="1" dirty="0" smtClean="0">
              <a:solidFill>
                <a:srgbClr val="17375E"/>
              </a:solidFill>
              <a:latin typeface="Calibri"/>
              <a:ea typeface="Calibri"/>
              <a:cs typeface="Calibri"/>
              <a:sym typeface="Calibri"/>
            </a:endParaRPr>
          </a:p>
          <a:p>
            <a:pPr marL="342900" marR="0" lvl="0" indent="-342900" algn="ctr" rtl="0">
              <a:lnSpc>
                <a:spcPct val="100000"/>
              </a:lnSpc>
              <a:spcBef>
                <a:spcPts val="0"/>
              </a:spcBef>
              <a:spcAft>
                <a:spcPts val="0"/>
              </a:spcAft>
              <a:buClr>
                <a:srgbClr val="17375E"/>
              </a:buClr>
              <a:buSzPct val="25000"/>
              <a:buFont typeface="Calibri"/>
              <a:buNone/>
            </a:pPr>
            <a:r>
              <a:rPr lang="en-US" sz="2800" b="1" i="1" dirty="0" err="1" smtClean="0">
                <a:solidFill>
                  <a:srgbClr val="17375E"/>
                </a:solidFill>
                <a:latin typeface="Calibri"/>
                <a:ea typeface="Calibri"/>
                <a:cs typeface="Calibri"/>
                <a:sym typeface="Calibri"/>
              </a:rPr>
              <a:t>Rete</a:t>
            </a:r>
            <a:r>
              <a:rPr lang="en-US" sz="2800" b="1" i="1" dirty="0" smtClean="0">
                <a:solidFill>
                  <a:srgbClr val="17375E"/>
                </a:solidFill>
                <a:latin typeface="Calibri"/>
                <a:ea typeface="Calibri"/>
                <a:cs typeface="Calibri"/>
                <a:sym typeface="Calibri"/>
              </a:rPr>
              <a:t> </a:t>
            </a:r>
            <a:r>
              <a:rPr lang="en-US" sz="2800" b="1" i="1" dirty="0" err="1" smtClean="0">
                <a:solidFill>
                  <a:srgbClr val="17375E"/>
                </a:solidFill>
                <a:latin typeface="Calibri"/>
                <a:ea typeface="Calibri"/>
                <a:cs typeface="Calibri"/>
                <a:sym typeface="Calibri"/>
              </a:rPr>
              <a:t>WeDebate</a:t>
            </a:r>
            <a:endParaRPr lang="en-US" sz="2800" b="1" i="1" dirty="0" smtClean="0">
              <a:solidFill>
                <a:srgbClr val="17375E"/>
              </a:solidFill>
              <a:latin typeface="Calibri"/>
              <a:ea typeface="Calibri"/>
              <a:cs typeface="Calibri"/>
              <a:sym typeface="Calibri"/>
            </a:endParaRPr>
          </a:p>
          <a:p>
            <a:pPr marL="342900" marR="0" lvl="0" indent="-342900" algn="ctr" rtl="0">
              <a:lnSpc>
                <a:spcPct val="100000"/>
              </a:lnSpc>
              <a:spcBef>
                <a:spcPts val="0"/>
              </a:spcBef>
              <a:spcAft>
                <a:spcPts val="0"/>
              </a:spcAft>
              <a:buClr>
                <a:srgbClr val="17375E"/>
              </a:buClr>
              <a:buSzPct val="25000"/>
              <a:buFont typeface="Calibri"/>
              <a:buNone/>
            </a:pPr>
            <a:endParaRPr lang="en-US" sz="2800" b="1" i="1" dirty="0" smtClean="0">
              <a:solidFill>
                <a:srgbClr val="17375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2000" b="0" i="0" u="none" strike="noStrike" cap="none" baseline="0" dirty="0">
              <a:solidFill>
                <a:srgbClr val="7F7F7F"/>
              </a:solidFill>
              <a:latin typeface="Calibri"/>
              <a:ea typeface="Calibri"/>
              <a:cs typeface="Calibri"/>
              <a:sym typeface="Calibri"/>
            </a:endParaRPr>
          </a:p>
        </p:txBody>
      </p:sp>
      <p:pic>
        <p:nvPicPr>
          <p:cNvPr id="87" name="Shape 87"/>
          <p:cNvPicPr preferRelativeResize="0"/>
          <p:nvPr/>
        </p:nvPicPr>
        <p:blipFill>
          <a:blip r:embed="rId3"/>
          <a:stretch>
            <a:fillRect/>
          </a:stretch>
        </p:blipFill>
        <p:spPr>
          <a:xfrm>
            <a:off x="284046" y="114954"/>
            <a:ext cx="3434564" cy="785800"/>
          </a:xfrm>
          <a:prstGeom prst="rect">
            <a:avLst/>
          </a:prstGeom>
          <a:noFill/>
          <a:ln>
            <a:noFill/>
          </a:ln>
        </p:spPr>
      </p:pic>
      <p:sp>
        <p:nvSpPr>
          <p:cNvPr id="34818" name="AutoShape 2" descr="https://outlook.office365.com/owa/service.svc/s/GetAttachmentThumbnail?id=AAMkAGE2N2I3YjJiLWRjZTYtNDgyYi04OGU5LWNlMTEzZDI5YWJjOQBGAAAAAACUtvBBCiwXT6Zf8Xg3My6uBwBDnzIPZBGlS5czQnqfDjDtAAAAAAEMAABDnzIPZBGlS5czQnqfDjDtAAFFqDjPAAABEgAQAPWcdNIbBgpLi0fmGFBqG%2B8%3D&amp;thumbnailType=2&amp;X-OWA-CANARY=ui6_I3EjNE2IbdgFsfmUhmDXFoPbY9MYXdiRvhBFLZc1pem_lobom3H88aSi92gybhAuWXvQL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0" name="AutoShape 4" descr="https://outlook.office365.com/owa/service.svc/s/GetAttachmentThumbnail?id=AAMkAGE2N2I3YjJiLWRjZTYtNDgyYi04OGU5LWNlMTEzZDI5YWJjOQBGAAAAAACUtvBBCiwXT6Zf8Xg3My6uBwBDnzIPZBGlS5czQnqfDjDtAAAAAAEMAABDnzIPZBGlS5czQnqfDjDtAAFFqDjPAAABEgAQAPWcdNIbBgpLi0fmGFBqG%2B8%3D&amp;thumbnailType=2&amp;X-OWA-CANARY=ui6_I3EjNE2IbdgFsfmUhmDXFoPbY9MYXdiRvhBFLZc1pem_lobom3H88aSi92gybhAuWXvQL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2" name="AutoShape 6" descr="https://outlook.office365.com/owa/service.svc/s/GetAttachmentThumbnail?id=AAMkAGE2N2I3YjJiLWRjZTYtNDgyYi04OGU5LWNlMTEzZDI5YWJjOQBGAAAAAACUtvBBCiwXT6Zf8Xg3My6uBwBDnzIPZBGlS5czQnqfDjDtAAAAAAEMAABDnzIPZBGlS5czQnqfDjDtAAFFqDjPAAABEgAQAPWcdNIbBgpLi0fmGFBqG%2B8%3D&amp;thumbnailType=2&amp;X-OWA-CANARY=ui6_I3EjNE2IbdgFsfmUhmDXFoPbY9MYXdiRvhBFLZc1pem_lobom3H88aSi92gybhAuWXvQL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4" name="AutoShape 8" descr="https://outlook.office365.com/owa/service.svc/s/GetAttachmentThumbnail?id=AAMkAGE2N2I3YjJiLWRjZTYtNDgyYi04OGU5LWNlMTEzZDI5YWJjOQBGAAAAAACUtvBBCiwXT6Zf8Xg3My6uBwBDnzIPZBGlS5czQnqfDjDtAAAAAAEMAABDnzIPZBGlS5czQnqfDjDtAAFFqDjPAAABEgAQAPWcdNIbBgpLi0fmGFBqG%2B8%3D&amp;thumbnailType=2&amp;X-OWA-CANARY=ui6_I3EjNE2IbdgFsfmUhmDXFoPbY9MYXdiRvhBFLZc1pem_lobom3H88aSi92gybhAuWXvQL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6" name="AutoShape 10" descr="https://outlook.office365.com/owa/service.svc/s/GetAttachmentThumbnail?id=AAMkAGE2N2I3YjJiLWRjZTYtNDgyYi04OGU5LWNlMTEzZDI5YWJjOQBGAAAAAACUtvBBCiwXT6Zf8Xg3My6uBwBDnzIPZBGlS5czQnqfDjDtAAAAAAEMAABDnzIPZBGlS5czQnqfDjDtAAFFqDjPAAABEgAQAPWcdNIbBgpLi0fmGFBqG%2B8%3D&amp;thumbnailType=2&amp;X-OWA-CANARY=ui6_I3EjNE2IbdgFsfmUhmDXFoPbY9MYXdiRvhBFLZc1pem_lobom3H88aSi92gybhAuWXvQL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8" name="AutoShape 12" descr="https://outlook.office365.com/owa/service.svc/s/GetAttachmentThumbnail?id=AAMkAGE2N2I3YjJiLWRjZTYtNDgyYi04OGU5LWNlMTEzZDI5YWJjOQBGAAAAAACUtvBBCiwXT6Zf8Xg3My6uBwBDnzIPZBGlS5czQnqfDjDtAAAAAAEMAABDnzIPZBGlS5czQnqfDjDtAAFFqDjPAAABEgAQAPWcdNIbBgpLi0fmGFBqG%2B8%3D&amp;thumbnailType=2&amp;X-OWA-CANARY=ui6_I3EjNE2IbdgFsfmUhmDXFoPbY9MYXdiRvhBFLZc1pem_lobom3H88aSi92gybhAuWXvQL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30" name="AutoShape 14" descr="https://outlook.office365.com/owa/service.svc/s/GetAttachmentThumbnail?id=AAMkAGE2N2I3YjJiLWRjZTYtNDgyYi04OGU5LWNlMTEzZDI5YWJjOQBGAAAAAACUtvBBCiwXT6Zf8Xg3My6uBwBDnzIPZBGlS5czQnqfDjDtAAAAAAEMAABDnzIPZBGlS5czQnqfDjDtAAFFqDjPAAABEgAQAPWcdNIbBgpLi0fmGFBqG%2B8%3D&amp;thumbnailType=2&amp;X-OWA-CANARY=ui6_I3EjNE2IbdgFsfmUhmDXFoPbY9MYXdiRvhBFLZc1pem_lobom3H88aSi92gybhAuWXvQL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593824" y="1417100"/>
            <a:ext cx="8010623" cy="446017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lang="it-IT" sz="2200" baseline="0" dirty="0" smtClean="0">
              <a:solidFill>
                <a:srgbClr val="17375E"/>
              </a:solidFill>
              <a:latin typeface="Calibri"/>
              <a:ea typeface="Calibri"/>
              <a:cs typeface="Calibri"/>
              <a:sym typeface="Calibri"/>
            </a:endParaRPr>
          </a:p>
          <a:p>
            <a:pPr marL="358775" indent="-244475">
              <a:lnSpc>
                <a:spcPct val="80000"/>
              </a:lnSpc>
              <a:spcBef>
                <a:spcPts val="300"/>
              </a:spcBef>
              <a:spcAft>
                <a:spcPts val="1425"/>
              </a:spcAft>
              <a:buClr>
                <a:srgbClr val="80B606"/>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it-IT" sz="2400" dirty="0" smtClean="0">
                <a:latin typeface="Calibri" charset="0"/>
                <a:ea typeface="Calibri" charset="0"/>
                <a:cs typeface="Calibri" charset="0"/>
              </a:rPr>
              <a:t>Un serio approccio critico costituisce infatti la carta in più di chi intende dibattere con successo: non è possibile, infatti, tirar conclusioni e formulare giudizi, se prima non si è fatta </a:t>
            </a:r>
            <a:r>
              <a:rPr lang="it-IT" sz="2400" b="1" dirty="0" smtClean="0">
                <a:latin typeface="Calibri" charset="0"/>
                <a:ea typeface="Calibri" charset="0"/>
                <a:cs typeface="Calibri" charset="0"/>
              </a:rPr>
              <a:t>la fatica dell’osservazione e dell’analisi</a:t>
            </a:r>
            <a:r>
              <a:rPr lang="it-IT" sz="2400" dirty="0" smtClean="0">
                <a:latin typeface="Calibri" charset="0"/>
                <a:ea typeface="Calibri" charset="0"/>
                <a:cs typeface="Calibri" charset="0"/>
              </a:rPr>
              <a:t>, </a:t>
            </a:r>
            <a:r>
              <a:rPr lang="it-IT" sz="2400" dirty="0" err="1" smtClean="0">
                <a:latin typeface="Calibri" charset="0"/>
                <a:ea typeface="Calibri" charset="0"/>
                <a:cs typeface="Calibri" charset="0"/>
              </a:rPr>
              <a:t>poichè</a:t>
            </a:r>
            <a:r>
              <a:rPr lang="it-IT" sz="2400" dirty="0" smtClean="0">
                <a:latin typeface="Calibri" charset="0"/>
                <a:ea typeface="Calibri" charset="0"/>
                <a:cs typeface="Calibri" charset="0"/>
              </a:rPr>
              <a:t> la presenza della squadra di contraddittori, obbliga sempre a motivare le proprie opinioni </a:t>
            </a:r>
          </a:p>
          <a:p>
            <a:pPr marL="358775" indent="-244475">
              <a:lnSpc>
                <a:spcPct val="80000"/>
              </a:lnSpc>
              <a:spcBef>
                <a:spcPts val="300"/>
              </a:spcBef>
              <a:spcAft>
                <a:spcPts val="1425"/>
              </a:spcAft>
              <a:buClr>
                <a:srgbClr val="80B606"/>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it-IT" sz="2400" b="1" dirty="0" smtClean="0">
                <a:latin typeface="Calibri" charset="0"/>
                <a:ea typeface="Calibri" charset="0"/>
                <a:cs typeface="Calibri" charset="0"/>
              </a:rPr>
              <a:t>Un dibattito non è una discussione libera</a:t>
            </a:r>
            <a:r>
              <a:rPr lang="it-IT" sz="2400" dirty="0" smtClean="0">
                <a:latin typeface="Calibri" charset="0"/>
                <a:ea typeface="Calibri" charset="0"/>
                <a:cs typeface="Calibri" charset="0"/>
              </a:rPr>
              <a:t>. In una discussione, infatti, si coltiva una conversazione senza precise regole, allo scopo di rispondere ad una domanda aperta. E’, invece, una discussione governata da regole ben precise, alle quali è necessario attenersi, se si vuole riportare un esito positivo nel dibattito.</a:t>
            </a:r>
          </a:p>
          <a:p>
            <a:pPr marL="0" marR="0" lvl="0" indent="0" algn="l" rtl="0">
              <a:lnSpc>
                <a:spcPct val="100000"/>
              </a:lnSpc>
              <a:spcBef>
                <a:spcPts val="0"/>
              </a:spcBef>
              <a:spcAft>
                <a:spcPts val="0"/>
              </a:spcAft>
              <a:buClr>
                <a:schemeClr val="dk1"/>
              </a:buClr>
              <a:buFont typeface="Arial"/>
              <a:buNone/>
            </a:pPr>
            <a:endParaRPr sz="2200" b="1" i="0" u="none" strike="noStrike" cap="none" baseline="0" dirty="0">
              <a:solidFill>
                <a:srgbClr val="17375E"/>
              </a:solidFill>
              <a:latin typeface="Calibri"/>
              <a:ea typeface="Calibri"/>
              <a:cs typeface="Calibri"/>
              <a:sym typeface="Calibri"/>
            </a:endParaRPr>
          </a:p>
        </p:txBody>
      </p:sp>
      <p:sp>
        <p:nvSpPr>
          <p:cNvPr id="113" name="Shape 113"/>
          <p:cNvSpPr txBox="1">
            <a:spLocks noGrp="1"/>
          </p:cNvSpPr>
          <p:nvPr>
            <p:ph type="title"/>
          </p:nvPr>
        </p:nvSpPr>
        <p:spPr>
          <a:xfrm>
            <a:off x="395536" y="764704"/>
            <a:ext cx="8229600" cy="6523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4800" b="1" dirty="0" smtClean="0">
                <a:solidFill>
                  <a:srgbClr val="17375E"/>
                </a:solidFill>
                <a:latin typeface="Calibri"/>
                <a:ea typeface="Calibri"/>
                <a:cs typeface="Calibri"/>
                <a:sym typeface="Calibri"/>
              </a:rPr>
              <a:t>Le </a:t>
            </a:r>
            <a:r>
              <a:rPr lang="en-US" sz="4800" b="1" dirty="0" err="1" smtClean="0">
                <a:solidFill>
                  <a:srgbClr val="17375E"/>
                </a:solidFill>
                <a:latin typeface="Calibri"/>
                <a:ea typeface="Calibri"/>
                <a:cs typeface="Calibri"/>
                <a:sym typeface="Calibri"/>
              </a:rPr>
              <a:t>regole</a:t>
            </a:r>
            <a:r>
              <a:rPr lang="en-US" sz="4800" b="1" dirty="0" smtClean="0">
                <a:solidFill>
                  <a:srgbClr val="17375E"/>
                </a:solidFill>
                <a:latin typeface="Calibri"/>
                <a:ea typeface="Calibri"/>
                <a:cs typeface="Calibri"/>
                <a:sym typeface="Calibri"/>
              </a:rPr>
              <a:t> del Debate – 3 </a:t>
            </a:r>
            <a:endParaRPr lang="en-US" sz="4800" b="1" dirty="0">
              <a:solidFill>
                <a:srgbClr val="17375E"/>
              </a:solidFill>
              <a:latin typeface="Calibri"/>
              <a:ea typeface="Calibri"/>
              <a:cs typeface="Calibri"/>
              <a:sym typeface="Calibri"/>
            </a:endParaRPr>
          </a:p>
        </p:txBody>
      </p:sp>
      <p:pic>
        <p:nvPicPr>
          <p:cNvPr id="7" name="Shape 87"/>
          <p:cNvPicPr preferRelativeResize="0"/>
          <p:nvPr/>
        </p:nvPicPr>
        <p:blipFill>
          <a:blip r:embed="rId3"/>
          <a:stretch>
            <a:fillRect/>
          </a:stretch>
        </p:blipFill>
        <p:spPr>
          <a:xfrm>
            <a:off x="284046" y="114954"/>
            <a:ext cx="3434564" cy="785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214282" y="1428736"/>
            <a:ext cx="8442671" cy="3524068"/>
          </a:xfrm>
          <a:prstGeom prst="rect">
            <a:avLst/>
          </a:prstGeom>
          <a:noFill/>
          <a:ln>
            <a:noFill/>
          </a:ln>
        </p:spPr>
        <p:txBody>
          <a:bodyPr lIns="91425" tIns="45700" rIns="91425" bIns="45700" anchor="t" anchorCtr="0">
            <a:noAutofit/>
          </a:bodyPr>
          <a:lstStyle/>
          <a:p>
            <a:pPr>
              <a:buNone/>
            </a:pPr>
            <a:r>
              <a:rPr lang="it-IT" sz="1800" b="1" dirty="0" smtClean="0"/>
              <a:t>Sono un </a:t>
            </a:r>
            <a:r>
              <a:rPr lang="it-IT" sz="1800" b="1" dirty="0" err="1" smtClean="0"/>
              <a:t>debater</a:t>
            </a:r>
            <a:endParaRPr lang="it-IT" sz="1800" b="1" dirty="0" smtClean="0"/>
          </a:p>
          <a:p>
            <a:pPr marL="292100" indent="0">
              <a:buNone/>
            </a:pPr>
            <a:r>
              <a:rPr lang="en-US" sz="1800" dirty="0" err="1" smtClean="0"/>
              <a:t>Cercherò</a:t>
            </a:r>
            <a:r>
              <a:rPr lang="en-US" sz="1800" dirty="0" smtClean="0"/>
              <a:t> di </a:t>
            </a:r>
            <a:r>
              <a:rPr lang="en-US" sz="1800" dirty="0" err="1" smtClean="0"/>
              <a:t>essere</a:t>
            </a:r>
            <a:r>
              <a:rPr lang="en-US" sz="1800" dirty="0" smtClean="0"/>
              <a:t> </a:t>
            </a:r>
            <a:r>
              <a:rPr lang="en-US" sz="1800" dirty="0" err="1" smtClean="0"/>
              <a:t>degno</a:t>
            </a:r>
            <a:r>
              <a:rPr lang="en-US" sz="1800" dirty="0" smtClean="0"/>
              <a:t> di </a:t>
            </a:r>
            <a:r>
              <a:rPr lang="en-US" sz="1800" dirty="0" err="1" smtClean="0"/>
              <a:t>questo</a:t>
            </a:r>
            <a:r>
              <a:rPr lang="en-US" sz="1800" dirty="0" smtClean="0"/>
              <a:t> </a:t>
            </a:r>
            <a:r>
              <a:rPr lang="en-US" sz="1800" dirty="0" err="1" smtClean="0"/>
              <a:t>ruolo</a:t>
            </a:r>
            <a:r>
              <a:rPr lang="en-US" sz="1800" dirty="0" smtClean="0"/>
              <a:t> </a:t>
            </a:r>
            <a:r>
              <a:rPr lang="en-US" sz="1800" dirty="0" err="1" smtClean="0"/>
              <a:t>osservando</a:t>
            </a:r>
            <a:r>
              <a:rPr lang="en-US" sz="1800" dirty="0" smtClean="0"/>
              <a:t> </a:t>
            </a:r>
            <a:r>
              <a:rPr lang="en-US" sz="1800" dirty="0" err="1" smtClean="0"/>
              <a:t>il</a:t>
            </a:r>
            <a:r>
              <a:rPr lang="en-US" sz="1800" dirty="0" smtClean="0"/>
              <a:t> </a:t>
            </a:r>
            <a:r>
              <a:rPr lang="en-US" sz="1800" dirty="0" err="1" smtClean="0"/>
              <a:t>codice</a:t>
            </a:r>
            <a:r>
              <a:rPr lang="en-US" sz="1800" dirty="0" smtClean="0"/>
              <a:t> del debater</a:t>
            </a:r>
          </a:p>
          <a:p>
            <a:r>
              <a:rPr lang="it-IT" sz="1800" b="1" dirty="0" smtClean="0"/>
              <a:t>Nei miei confronti</a:t>
            </a:r>
          </a:p>
          <a:p>
            <a:r>
              <a:rPr lang="it-IT" sz="1800" dirty="0" smtClean="0"/>
              <a:t> </a:t>
            </a:r>
            <a:r>
              <a:rPr lang="it-IT" sz="1800" dirty="0" smtClean="0">
                <a:solidFill>
                  <a:schemeClr val="tx1"/>
                </a:solidFill>
              </a:rPr>
              <a:t>Farò ricerche sul mio </a:t>
            </a:r>
            <a:r>
              <a:rPr lang="it-IT" sz="1800" dirty="0" err="1" smtClean="0">
                <a:solidFill>
                  <a:schemeClr val="tx1"/>
                </a:solidFill>
              </a:rPr>
              <a:t>topic</a:t>
            </a:r>
            <a:r>
              <a:rPr lang="it-IT" sz="1800" dirty="0" smtClean="0">
                <a:solidFill>
                  <a:schemeClr val="tx1"/>
                </a:solidFill>
              </a:rPr>
              <a:t> e saprò sempre ciò di cui sto parlando </a:t>
            </a:r>
          </a:p>
          <a:p>
            <a:r>
              <a:rPr lang="it-IT" sz="1800" dirty="0" smtClean="0">
                <a:solidFill>
                  <a:schemeClr val="tx1"/>
                </a:solidFill>
              </a:rPr>
              <a:t> </a:t>
            </a:r>
            <a:r>
              <a:rPr lang="it-IT" sz="1800" dirty="0" err="1" smtClean="0">
                <a:solidFill>
                  <a:schemeClr val="tx1"/>
                </a:solidFill>
              </a:rPr>
              <a:t>Rispettero</a:t>
            </a:r>
            <a:r>
              <a:rPr lang="it-IT" sz="1800" dirty="0" smtClean="0">
                <a:solidFill>
                  <a:schemeClr val="tx1"/>
                </a:solidFill>
              </a:rPr>
              <a:t> l’oggetto del mio </a:t>
            </a:r>
            <a:r>
              <a:rPr lang="it-IT" sz="1800" dirty="0" err="1" smtClean="0">
                <a:solidFill>
                  <a:schemeClr val="tx1"/>
                </a:solidFill>
              </a:rPr>
              <a:t>debate</a:t>
            </a:r>
            <a:r>
              <a:rPr lang="it-IT" sz="1800" dirty="0" smtClean="0">
                <a:solidFill>
                  <a:schemeClr val="tx1"/>
                </a:solidFill>
              </a:rPr>
              <a:t> </a:t>
            </a:r>
          </a:p>
          <a:p>
            <a:r>
              <a:rPr lang="it-IT" sz="1800" dirty="0" smtClean="0">
                <a:solidFill>
                  <a:schemeClr val="tx1"/>
                </a:solidFill>
              </a:rPr>
              <a:t> Sceglierò la strada della persuasione e non della coercizione e violenza  </a:t>
            </a:r>
          </a:p>
          <a:p>
            <a:r>
              <a:rPr lang="it-IT" sz="1800" dirty="0" smtClean="0">
                <a:solidFill>
                  <a:schemeClr val="tx1"/>
                </a:solidFill>
              </a:rPr>
              <a:t> Imparerò dalla vittoria e specialmente dalla sconfitta </a:t>
            </a:r>
          </a:p>
          <a:p>
            <a:r>
              <a:rPr lang="it-IT" sz="1800" dirty="0" smtClean="0">
                <a:solidFill>
                  <a:schemeClr val="tx1"/>
                </a:solidFill>
              </a:rPr>
              <a:t> Sarò un vincitore generoso e un gentile perdente </a:t>
            </a:r>
          </a:p>
          <a:p>
            <a:r>
              <a:rPr lang="it-IT" sz="1800" dirty="0" smtClean="0">
                <a:solidFill>
                  <a:schemeClr val="tx1"/>
                </a:solidFill>
              </a:rPr>
              <a:t> Ricorderò e rispetterò il luogo da cui provengo, anche se ora sono cittadino del mondo </a:t>
            </a:r>
          </a:p>
          <a:p>
            <a:r>
              <a:rPr lang="it-IT" sz="1800" dirty="0" smtClean="0">
                <a:solidFill>
                  <a:schemeClr val="tx1"/>
                </a:solidFill>
              </a:rPr>
              <a:t> Sarò critico nei miei confronti come lo sono nei confronti degli altri</a:t>
            </a:r>
          </a:p>
          <a:p>
            <a:r>
              <a:rPr lang="it-IT" sz="1800" dirty="0" smtClean="0">
                <a:solidFill>
                  <a:schemeClr val="tx1"/>
                </a:solidFill>
              </a:rPr>
              <a:t> Mi impegnerò a vedere me stesso negli altri </a:t>
            </a:r>
          </a:p>
          <a:p>
            <a:r>
              <a:rPr lang="it-IT" sz="1800" dirty="0" smtClean="0">
                <a:solidFill>
                  <a:schemeClr val="tx1"/>
                </a:solidFill>
              </a:rPr>
              <a:t> Nel </a:t>
            </a:r>
            <a:r>
              <a:rPr lang="it-IT" sz="1800" dirty="0" err="1" smtClean="0">
                <a:solidFill>
                  <a:schemeClr val="tx1"/>
                </a:solidFill>
              </a:rPr>
              <a:t>debate</a:t>
            </a:r>
            <a:r>
              <a:rPr lang="it-IT" sz="1800" dirty="0" smtClean="0">
                <a:solidFill>
                  <a:schemeClr val="tx1"/>
                </a:solidFill>
              </a:rPr>
              <a:t> userò le migliori argomentazioni che possano supportare la mia posizione</a:t>
            </a:r>
          </a:p>
          <a:p>
            <a:r>
              <a:rPr lang="it-IT" sz="1800" dirty="0" smtClean="0">
                <a:solidFill>
                  <a:schemeClr val="tx1"/>
                </a:solidFill>
              </a:rPr>
              <a:t> Nella vita userò le migliori argomentazioni per determinare in quale posizione mi trovo </a:t>
            </a:r>
          </a:p>
          <a:p>
            <a:endParaRPr lang="it-IT" sz="2400" b="1" dirty="0" smtClean="0"/>
          </a:p>
          <a:p>
            <a:endParaRPr lang="it-IT" sz="2400" b="1" dirty="0" smtClean="0"/>
          </a:p>
          <a:p>
            <a:endParaRPr lang="it-IT" sz="2400" b="1" dirty="0" smtClean="0"/>
          </a:p>
          <a:p>
            <a:pPr marL="363538" indent="-247650">
              <a:spcBef>
                <a:spcPts val="500"/>
              </a:spcBef>
              <a:spcAft>
                <a:spcPts val="1425"/>
              </a:spcAft>
              <a:buClr>
                <a:srgbClr val="80B606"/>
              </a:buClr>
              <a:buNone/>
              <a:tabLst>
                <a:tab pos="723900" algn="l"/>
                <a:tab pos="1447800" algn="l"/>
                <a:tab pos="2171700" algn="l"/>
                <a:tab pos="2895600" algn="l"/>
                <a:tab pos="3619500" algn="l"/>
                <a:tab pos="4343400" algn="l"/>
                <a:tab pos="5067300" algn="l"/>
                <a:tab pos="5791200" algn="l"/>
                <a:tab pos="6515100" algn="l"/>
                <a:tab pos="7239000" algn="l"/>
              </a:tabLst>
            </a:pPr>
            <a:endParaRPr lang="it-IT" sz="2400" dirty="0" smtClean="0">
              <a:latin typeface="Calibri" charset="0"/>
              <a:ea typeface="Calibri" charset="0"/>
              <a:cs typeface="Calibri" charset="0"/>
            </a:endParaRPr>
          </a:p>
          <a:p>
            <a:pPr marL="0" indent="0">
              <a:spcBef>
                <a:spcPts val="50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Lst>
            </a:pPr>
            <a:endParaRPr lang="it-IT" sz="2400" dirty="0" smtClean="0">
              <a:latin typeface="Calibri" charset="0"/>
              <a:ea typeface="Calibri" charset="0"/>
              <a:cs typeface="Calibri" charset="0"/>
            </a:endParaRPr>
          </a:p>
          <a:p>
            <a:pPr marL="0" marR="0" lvl="0" indent="0" algn="l" rtl="0">
              <a:lnSpc>
                <a:spcPct val="100000"/>
              </a:lnSpc>
              <a:spcBef>
                <a:spcPts val="0"/>
              </a:spcBef>
              <a:spcAft>
                <a:spcPts val="0"/>
              </a:spcAft>
              <a:buClr>
                <a:schemeClr val="dk1"/>
              </a:buClr>
              <a:buFont typeface="Arial"/>
              <a:buNone/>
            </a:pPr>
            <a:endParaRPr sz="2200" b="1" i="0" u="none" strike="noStrike" cap="none" baseline="0" dirty="0">
              <a:solidFill>
                <a:srgbClr val="17375E"/>
              </a:solidFill>
              <a:latin typeface="Calibri"/>
              <a:ea typeface="Calibri"/>
              <a:cs typeface="Calibri"/>
              <a:sym typeface="Calibri"/>
            </a:endParaRPr>
          </a:p>
        </p:txBody>
      </p:sp>
      <p:sp>
        <p:nvSpPr>
          <p:cNvPr id="113" name="Shape 113"/>
          <p:cNvSpPr txBox="1">
            <a:spLocks noGrp="1"/>
          </p:cNvSpPr>
          <p:nvPr>
            <p:ph type="title"/>
          </p:nvPr>
        </p:nvSpPr>
        <p:spPr>
          <a:xfrm>
            <a:off x="395536" y="692696"/>
            <a:ext cx="8229600" cy="6523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4800" b="1" dirty="0" smtClean="0">
                <a:solidFill>
                  <a:srgbClr val="17375E"/>
                </a:solidFill>
                <a:latin typeface="Calibri"/>
                <a:ea typeface="Calibri"/>
                <a:cs typeface="Calibri"/>
                <a:sym typeface="Calibri"/>
              </a:rPr>
              <a:t>Il </a:t>
            </a:r>
            <a:r>
              <a:rPr lang="en-US" sz="4800" b="1" dirty="0" err="1" smtClean="0">
                <a:solidFill>
                  <a:srgbClr val="17375E"/>
                </a:solidFill>
                <a:latin typeface="Calibri"/>
                <a:ea typeface="Calibri"/>
                <a:cs typeface="Calibri"/>
                <a:sym typeface="Calibri"/>
              </a:rPr>
              <a:t>codice</a:t>
            </a:r>
            <a:r>
              <a:rPr lang="en-US" sz="4800" b="1" dirty="0" smtClean="0">
                <a:solidFill>
                  <a:srgbClr val="17375E"/>
                </a:solidFill>
                <a:latin typeface="Calibri"/>
                <a:ea typeface="Calibri"/>
                <a:cs typeface="Calibri"/>
                <a:sym typeface="Calibri"/>
              </a:rPr>
              <a:t> del debater – 1 </a:t>
            </a:r>
            <a:endParaRPr lang="en-US" sz="4800" b="1" dirty="0">
              <a:solidFill>
                <a:srgbClr val="17375E"/>
              </a:solidFill>
              <a:latin typeface="Calibri"/>
              <a:ea typeface="Calibri"/>
              <a:cs typeface="Calibri"/>
              <a:sym typeface="Calibri"/>
            </a:endParaRPr>
          </a:p>
        </p:txBody>
      </p:sp>
      <p:pic>
        <p:nvPicPr>
          <p:cNvPr id="7" name="Shape 87"/>
          <p:cNvPicPr preferRelativeResize="0"/>
          <p:nvPr/>
        </p:nvPicPr>
        <p:blipFill>
          <a:blip r:embed="rId3"/>
          <a:stretch>
            <a:fillRect/>
          </a:stretch>
        </p:blipFill>
        <p:spPr>
          <a:xfrm>
            <a:off x="0" y="0"/>
            <a:ext cx="3434564" cy="785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67544" y="2204864"/>
            <a:ext cx="8442671" cy="3524068"/>
          </a:xfrm>
          <a:prstGeom prst="rect">
            <a:avLst/>
          </a:prstGeom>
          <a:noFill/>
          <a:ln>
            <a:noFill/>
          </a:ln>
        </p:spPr>
        <p:txBody>
          <a:bodyPr lIns="91425" tIns="45700" rIns="91425" bIns="45700" anchor="t" anchorCtr="0">
            <a:noAutofit/>
          </a:bodyPr>
          <a:lstStyle/>
          <a:p>
            <a:r>
              <a:rPr lang="it-IT" sz="2000" b="1" dirty="0" smtClean="0"/>
              <a:t>Nei confronti degli altri</a:t>
            </a:r>
          </a:p>
          <a:p>
            <a:r>
              <a:rPr lang="it-IT" sz="2000" dirty="0" smtClean="0"/>
              <a:t> </a:t>
            </a:r>
            <a:r>
              <a:rPr lang="it-IT" sz="2000" dirty="0" smtClean="0">
                <a:solidFill>
                  <a:schemeClr val="tx1"/>
                </a:solidFill>
              </a:rPr>
              <a:t>Rispetterò il loro diritto di liberta di parola ed espressione anche se non sono d’accordo </a:t>
            </a:r>
          </a:p>
          <a:p>
            <a:r>
              <a:rPr lang="it-IT" sz="2000" dirty="0" smtClean="0">
                <a:solidFill>
                  <a:schemeClr val="tx1"/>
                </a:solidFill>
              </a:rPr>
              <a:t> </a:t>
            </a:r>
            <a:r>
              <a:rPr lang="it-IT" sz="2000" dirty="0" err="1" smtClean="0">
                <a:solidFill>
                  <a:schemeClr val="tx1"/>
                </a:solidFill>
              </a:rPr>
              <a:t>Rispettero</a:t>
            </a:r>
            <a:r>
              <a:rPr lang="it-IT" sz="2000" dirty="0" smtClean="0">
                <a:solidFill>
                  <a:schemeClr val="tx1"/>
                </a:solidFill>
              </a:rPr>
              <a:t> i miei partner, oppositori, giudici, coaches e ufficiali di gara </a:t>
            </a:r>
          </a:p>
          <a:p>
            <a:r>
              <a:rPr lang="it-IT" sz="2000" dirty="0" smtClean="0">
                <a:solidFill>
                  <a:schemeClr val="tx1"/>
                </a:solidFill>
              </a:rPr>
              <a:t> Sarò onesto circa le mie argomentazioni e su quelle degli altri </a:t>
            </a:r>
          </a:p>
          <a:p>
            <a:r>
              <a:rPr lang="it-IT" sz="2000" dirty="0" smtClean="0">
                <a:solidFill>
                  <a:schemeClr val="tx1"/>
                </a:solidFill>
              </a:rPr>
              <a:t> Aiuterò i soggetti più deboli, sia che io sia uno studente, sia che sia un docente </a:t>
            </a:r>
          </a:p>
          <a:p>
            <a:r>
              <a:rPr lang="it-IT" sz="2000" dirty="0" smtClean="0">
                <a:solidFill>
                  <a:schemeClr val="tx1"/>
                </a:solidFill>
              </a:rPr>
              <a:t> Nella vita sosterrò i bisognosi</a:t>
            </a:r>
            <a:r>
              <a:rPr lang="it-IT" sz="2400" dirty="0" smtClean="0">
                <a:solidFill>
                  <a:schemeClr val="tx1"/>
                </a:solidFill>
              </a:rPr>
              <a:t>  </a:t>
            </a:r>
          </a:p>
          <a:p>
            <a:endParaRPr lang="it-IT" sz="2400" dirty="0" smtClean="0">
              <a:solidFill>
                <a:schemeClr val="tx1"/>
              </a:solidFill>
            </a:endParaRPr>
          </a:p>
          <a:p>
            <a:pPr algn="r">
              <a:buNone/>
            </a:pPr>
            <a:r>
              <a:rPr lang="it-IT" sz="2400" dirty="0" smtClean="0">
                <a:solidFill>
                  <a:schemeClr val="tx1"/>
                </a:solidFill>
              </a:rPr>
              <a:t>Alfred </a:t>
            </a:r>
            <a:r>
              <a:rPr lang="it-IT" sz="2400" dirty="0" err="1" smtClean="0">
                <a:solidFill>
                  <a:schemeClr val="tx1"/>
                </a:solidFill>
              </a:rPr>
              <a:t>Snider</a:t>
            </a:r>
            <a:endParaRPr lang="it-IT" sz="2400" dirty="0" smtClean="0">
              <a:solidFill>
                <a:schemeClr val="tx1"/>
              </a:solidFill>
            </a:endParaRPr>
          </a:p>
          <a:p>
            <a:pPr>
              <a:buNone/>
            </a:pPr>
            <a:endParaRPr lang="en-US" sz="2400" dirty="0" smtClean="0"/>
          </a:p>
          <a:p>
            <a:pPr marL="363538" indent="-247650">
              <a:spcBef>
                <a:spcPts val="500"/>
              </a:spcBef>
              <a:spcAft>
                <a:spcPts val="1425"/>
              </a:spcAft>
              <a:buClr>
                <a:srgbClr val="80B606"/>
              </a:buClr>
              <a:buNone/>
              <a:tabLst>
                <a:tab pos="723900" algn="l"/>
                <a:tab pos="1447800" algn="l"/>
                <a:tab pos="2171700" algn="l"/>
                <a:tab pos="2895600" algn="l"/>
                <a:tab pos="3619500" algn="l"/>
                <a:tab pos="4343400" algn="l"/>
                <a:tab pos="5067300" algn="l"/>
                <a:tab pos="5791200" algn="l"/>
                <a:tab pos="6515100" algn="l"/>
                <a:tab pos="7239000" algn="l"/>
              </a:tabLst>
            </a:pPr>
            <a:endParaRPr lang="it-IT" sz="2400" dirty="0" smtClean="0">
              <a:latin typeface="Calibri" charset="0"/>
              <a:ea typeface="Calibri" charset="0"/>
              <a:cs typeface="Calibri" charset="0"/>
            </a:endParaRPr>
          </a:p>
          <a:p>
            <a:pPr marL="0" indent="0">
              <a:spcBef>
                <a:spcPts val="50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Lst>
            </a:pPr>
            <a:endParaRPr lang="it-IT" sz="2400" dirty="0" smtClean="0">
              <a:latin typeface="Calibri" charset="0"/>
              <a:ea typeface="Calibri" charset="0"/>
              <a:cs typeface="Calibri" charset="0"/>
            </a:endParaRPr>
          </a:p>
          <a:p>
            <a:pPr marL="0" marR="0" lvl="0" indent="0" algn="l" rtl="0">
              <a:lnSpc>
                <a:spcPct val="100000"/>
              </a:lnSpc>
              <a:spcBef>
                <a:spcPts val="0"/>
              </a:spcBef>
              <a:spcAft>
                <a:spcPts val="0"/>
              </a:spcAft>
              <a:buClr>
                <a:schemeClr val="dk1"/>
              </a:buClr>
              <a:buFont typeface="Arial"/>
              <a:buNone/>
            </a:pPr>
            <a:endParaRPr sz="2200" b="1" i="0" u="none" strike="noStrike" cap="none" baseline="0" dirty="0">
              <a:solidFill>
                <a:srgbClr val="17375E"/>
              </a:solidFill>
              <a:latin typeface="Calibri"/>
              <a:ea typeface="Calibri"/>
              <a:cs typeface="Calibri"/>
              <a:sym typeface="Calibri"/>
            </a:endParaRPr>
          </a:p>
        </p:txBody>
      </p:sp>
      <p:sp>
        <p:nvSpPr>
          <p:cNvPr id="113" name="Shape 113"/>
          <p:cNvSpPr txBox="1">
            <a:spLocks noGrp="1"/>
          </p:cNvSpPr>
          <p:nvPr>
            <p:ph type="title"/>
          </p:nvPr>
        </p:nvSpPr>
        <p:spPr>
          <a:xfrm>
            <a:off x="395536" y="764704"/>
            <a:ext cx="8229600" cy="6523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4800" b="1" dirty="0" smtClean="0">
                <a:solidFill>
                  <a:srgbClr val="17375E"/>
                </a:solidFill>
                <a:latin typeface="Calibri"/>
                <a:ea typeface="Calibri"/>
                <a:cs typeface="Calibri"/>
                <a:sym typeface="Calibri"/>
              </a:rPr>
              <a:t>Il </a:t>
            </a:r>
            <a:r>
              <a:rPr lang="en-US" sz="4800" b="1" dirty="0" err="1" smtClean="0">
                <a:solidFill>
                  <a:srgbClr val="17375E"/>
                </a:solidFill>
                <a:latin typeface="Calibri"/>
                <a:ea typeface="Calibri"/>
                <a:cs typeface="Calibri"/>
                <a:sym typeface="Calibri"/>
              </a:rPr>
              <a:t>codice</a:t>
            </a:r>
            <a:r>
              <a:rPr lang="en-US" sz="4800" b="1" dirty="0" smtClean="0">
                <a:solidFill>
                  <a:srgbClr val="17375E"/>
                </a:solidFill>
                <a:latin typeface="Calibri"/>
                <a:ea typeface="Calibri"/>
                <a:cs typeface="Calibri"/>
                <a:sym typeface="Calibri"/>
              </a:rPr>
              <a:t> del debater – 2 </a:t>
            </a:r>
            <a:endParaRPr lang="en-US" sz="4800" b="1" dirty="0">
              <a:solidFill>
                <a:srgbClr val="17375E"/>
              </a:solidFill>
              <a:latin typeface="Calibri"/>
              <a:ea typeface="Calibri"/>
              <a:cs typeface="Calibri"/>
              <a:sym typeface="Calibri"/>
            </a:endParaRPr>
          </a:p>
        </p:txBody>
      </p:sp>
      <p:pic>
        <p:nvPicPr>
          <p:cNvPr id="7" name="Shape 87"/>
          <p:cNvPicPr preferRelativeResize="0"/>
          <p:nvPr/>
        </p:nvPicPr>
        <p:blipFill>
          <a:blip r:embed="rId3"/>
          <a:stretch>
            <a:fillRect/>
          </a:stretch>
        </p:blipFill>
        <p:spPr>
          <a:xfrm>
            <a:off x="285720" y="0"/>
            <a:ext cx="3434564" cy="785800"/>
          </a:xfrm>
          <a:prstGeom prst="rect">
            <a:avLst/>
          </a:prstGeom>
          <a:noFill/>
          <a:ln>
            <a:noFill/>
          </a:ln>
        </p:spPr>
      </p:pic>
      <p:pic>
        <p:nvPicPr>
          <p:cNvPr id="5" name="Shape 87"/>
          <p:cNvPicPr preferRelativeResize="0"/>
          <p:nvPr/>
        </p:nvPicPr>
        <p:blipFill>
          <a:blip r:embed="rId3"/>
          <a:stretch>
            <a:fillRect/>
          </a:stretch>
        </p:blipFill>
        <p:spPr>
          <a:xfrm>
            <a:off x="438120" y="152400"/>
            <a:ext cx="3434564" cy="785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Shape 113"/>
          <p:cNvSpPr txBox="1">
            <a:spLocks noGrp="1"/>
          </p:cNvSpPr>
          <p:nvPr>
            <p:ph type="title"/>
          </p:nvPr>
        </p:nvSpPr>
        <p:spPr>
          <a:xfrm>
            <a:off x="357158" y="1142984"/>
            <a:ext cx="8229600" cy="652396"/>
          </a:xfrm>
          <a:prstGeom prst="rect">
            <a:avLst/>
          </a:prstGeom>
          <a:noFill/>
          <a:ln>
            <a:noFill/>
          </a:ln>
        </p:spPr>
        <p:txBody>
          <a:bodyPr lIns="91425" tIns="45700" rIns="91425" bIns="45700" anchor="ctr" anchorCtr="0">
            <a:noAutofit/>
          </a:bodyPr>
          <a:lstStyle/>
          <a:p>
            <a:pPr>
              <a:buClr>
                <a:srgbClr val="17375E"/>
              </a:buClr>
              <a:buSzPct val="25000"/>
            </a:pPr>
            <a:r>
              <a:rPr lang="en-US" sz="3700" b="1" dirty="0" smtClean="0">
                <a:solidFill>
                  <a:srgbClr val="17375E"/>
                </a:solidFill>
                <a:latin typeface="Calibri"/>
                <a:ea typeface="Calibri"/>
                <a:cs typeface="Calibri"/>
                <a:sym typeface="Calibri"/>
              </a:rPr>
              <a:t/>
            </a:r>
            <a:br>
              <a:rPr lang="en-US" sz="3700" b="1" dirty="0" smtClean="0">
                <a:solidFill>
                  <a:srgbClr val="17375E"/>
                </a:solidFill>
                <a:latin typeface="Calibri"/>
                <a:ea typeface="Calibri"/>
                <a:cs typeface="Calibri"/>
                <a:sym typeface="Calibri"/>
              </a:rPr>
            </a:br>
            <a:r>
              <a:rPr lang="en-US" sz="3700" b="1" dirty="0" smtClean="0">
                <a:solidFill>
                  <a:srgbClr val="17375E"/>
                </a:solidFill>
                <a:latin typeface="Calibri"/>
                <a:ea typeface="Calibri"/>
                <a:cs typeface="Calibri"/>
                <a:sym typeface="Calibri"/>
              </a:rPr>
              <a:t/>
            </a:r>
            <a:br>
              <a:rPr lang="en-US" sz="3700" b="1" dirty="0" smtClean="0">
                <a:solidFill>
                  <a:srgbClr val="17375E"/>
                </a:solidFill>
                <a:latin typeface="Calibri"/>
                <a:ea typeface="Calibri"/>
                <a:cs typeface="Calibri"/>
                <a:sym typeface="Calibri"/>
              </a:rPr>
            </a:br>
            <a:r>
              <a:rPr lang="en-US" sz="3700" b="1" dirty="0" smtClean="0">
                <a:solidFill>
                  <a:srgbClr val="17375E"/>
                </a:solidFill>
                <a:latin typeface="Calibri"/>
                <a:ea typeface="Calibri"/>
                <a:cs typeface="Calibri"/>
                <a:sym typeface="Calibri"/>
              </a:rPr>
              <a:t/>
            </a:r>
            <a:br>
              <a:rPr lang="en-US" sz="3700" b="1" dirty="0" smtClean="0">
                <a:solidFill>
                  <a:srgbClr val="17375E"/>
                </a:solidFill>
                <a:latin typeface="Calibri"/>
                <a:ea typeface="Calibri"/>
                <a:cs typeface="Calibri"/>
                <a:sym typeface="Calibri"/>
              </a:rPr>
            </a:br>
            <a:r>
              <a:rPr lang="en-US" sz="3700" b="1" dirty="0" smtClean="0">
                <a:solidFill>
                  <a:srgbClr val="17375E"/>
                </a:solidFill>
                <a:latin typeface="Calibri"/>
                <a:ea typeface="Calibri"/>
                <a:cs typeface="Calibri"/>
                <a:sym typeface="Calibri"/>
              </a:rPr>
              <a:t/>
            </a:r>
            <a:br>
              <a:rPr lang="en-US" sz="3700" b="1" dirty="0" smtClean="0">
                <a:solidFill>
                  <a:srgbClr val="17375E"/>
                </a:solidFill>
                <a:latin typeface="Calibri"/>
                <a:ea typeface="Calibri"/>
                <a:cs typeface="Calibri"/>
                <a:sym typeface="Calibri"/>
              </a:rPr>
            </a:br>
            <a:r>
              <a:rPr lang="en-US" sz="3700" b="1" dirty="0" smtClean="0">
                <a:solidFill>
                  <a:srgbClr val="17375E"/>
                </a:solidFill>
                <a:latin typeface="Calibri"/>
                <a:ea typeface="Calibri"/>
                <a:cs typeface="Calibri"/>
                <a:sym typeface="Calibri"/>
              </a:rPr>
              <a:t>Il format WSD</a:t>
            </a:r>
            <a:br>
              <a:rPr lang="en-US" sz="3700" b="1" dirty="0" smtClean="0">
                <a:solidFill>
                  <a:srgbClr val="17375E"/>
                </a:solidFill>
                <a:latin typeface="Calibri"/>
                <a:ea typeface="Calibri"/>
                <a:cs typeface="Calibri"/>
                <a:sym typeface="Calibri"/>
              </a:rPr>
            </a:br>
            <a:r>
              <a:rPr lang="en-US" sz="3700" b="1" dirty="0" smtClean="0">
                <a:solidFill>
                  <a:srgbClr val="17375E"/>
                </a:solidFill>
                <a:latin typeface="Calibri"/>
                <a:ea typeface="Calibri"/>
                <a:cs typeface="Calibri"/>
                <a:sym typeface="Calibri"/>
              </a:rPr>
              <a:t> World School Debate</a:t>
            </a:r>
            <a:br>
              <a:rPr lang="en-US" sz="3700" b="1" dirty="0" smtClean="0">
                <a:solidFill>
                  <a:srgbClr val="17375E"/>
                </a:solidFill>
                <a:latin typeface="Calibri"/>
                <a:ea typeface="Calibri"/>
                <a:cs typeface="Calibri"/>
                <a:sym typeface="Calibri"/>
              </a:rPr>
            </a:br>
            <a:r>
              <a:rPr lang="en-US" sz="3700" b="1" dirty="0" smtClean="0">
                <a:solidFill>
                  <a:srgbClr val="17375E"/>
                </a:solidFill>
                <a:latin typeface="Calibri"/>
                <a:ea typeface="Calibri"/>
                <a:cs typeface="Calibri"/>
                <a:sym typeface="Calibri"/>
              </a:rPr>
              <a:t/>
            </a:r>
            <a:br>
              <a:rPr lang="en-US" sz="3700" b="1" dirty="0" smtClean="0">
                <a:solidFill>
                  <a:srgbClr val="17375E"/>
                </a:solidFill>
                <a:latin typeface="Calibri"/>
                <a:ea typeface="Calibri"/>
                <a:cs typeface="Calibri"/>
                <a:sym typeface="Calibri"/>
              </a:rPr>
            </a:br>
            <a:r>
              <a:rPr lang="en-US" sz="3700" b="1" dirty="0" smtClean="0">
                <a:solidFill>
                  <a:srgbClr val="17375E"/>
                </a:solidFill>
                <a:latin typeface="Calibri"/>
                <a:ea typeface="Calibri"/>
                <a:cs typeface="Calibri"/>
                <a:sym typeface="Calibri"/>
              </a:rPr>
              <a:t/>
            </a:r>
            <a:br>
              <a:rPr lang="en-US" sz="3700" b="1" dirty="0" smtClean="0">
                <a:solidFill>
                  <a:srgbClr val="17375E"/>
                </a:solidFill>
                <a:latin typeface="Calibri"/>
                <a:ea typeface="Calibri"/>
                <a:cs typeface="Calibri"/>
                <a:sym typeface="Calibri"/>
              </a:rPr>
            </a:br>
            <a:r>
              <a:rPr lang="en-US" sz="3700" b="1" dirty="0" smtClean="0">
                <a:solidFill>
                  <a:srgbClr val="17375E"/>
                </a:solidFill>
                <a:latin typeface="Calibri"/>
                <a:ea typeface="Calibri"/>
                <a:cs typeface="Calibri"/>
                <a:sym typeface="Calibri"/>
              </a:rPr>
              <a:t/>
            </a:r>
            <a:br>
              <a:rPr lang="en-US" sz="3700" b="1" dirty="0" smtClean="0">
                <a:solidFill>
                  <a:srgbClr val="17375E"/>
                </a:solidFill>
                <a:latin typeface="Calibri"/>
                <a:ea typeface="Calibri"/>
                <a:cs typeface="Calibri"/>
                <a:sym typeface="Calibri"/>
              </a:rPr>
            </a:br>
            <a:endParaRPr lang="en-US" sz="3700" b="1" dirty="0">
              <a:solidFill>
                <a:srgbClr val="17375E"/>
              </a:solidFill>
              <a:latin typeface="Calibri"/>
              <a:ea typeface="Calibri"/>
              <a:cs typeface="Calibri"/>
              <a:sym typeface="Calibri"/>
            </a:endParaRPr>
          </a:p>
        </p:txBody>
      </p:sp>
      <p:pic>
        <p:nvPicPr>
          <p:cNvPr id="7" name="Shape 87"/>
          <p:cNvPicPr preferRelativeResize="0"/>
          <p:nvPr/>
        </p:nvPicPr>
        <p:blipFill>
          <a:blip r:embed="rId3"/>
          <a:stretch>
            <a:fillRect/>
          </a:stretch>
        </p:blipFill>
        <p:spPr>
          <a:xfrm>
            <a:off x="284046" y="114954"/>
            <a:ext cx="3434564" cy="785800"/>
          </a:xfrm>
          <a:prstGeom prst="rect">
            <a:avLst/>
          </a:prstGeom>
          <a:noFill/>
          <a:ln>
            <a:noFill/>
          </a:ln>
        </p:spPr>
      </p:pic>
      <p:sp>
        <p:nvSpPr>
          <p:cNvPr id="5122" name="AutoShape 2" descr="https://outlook.office.com/owa/service.svc/s/GetAttachmentThumbnail?id=AAMkAGE2N2I3YjJiLWRjZTYtNDgyYi04OGU5LWNlMTEzZDI5YWJjOQBGAAAAAACUtvBBCiwXT6Zf8Xg3My6uBwBDnzIPZBGlS5czQnqfDjDtAAAAAAEMAABDnzIPZBGlS5czQnqfDjDtAAIFH8AgAAABEgAQAC%2B%2FU2v6QddIg8pzl5njSFI%3D&amp;thumbnailType=2&amp;X-OWA-CANARY=rNfAmibHakyN8gE7cYdvROCWjj5VEtQYzz5Skl62YwYAfvMuwHk6Y33-ojK2bIFCQT6jciQHjbQ."/>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24" name="AutoShape 4" descr="https://outlook.office.com/owa/service.svc/s/GetAttachmentThumbnail?id=AAMkAGE2N2I3YjJiLWRjZTYtNDgyYi04OGU5LWNlMTEzZDI5YWJjOQBGAAAAAACUtvBBCiwXT6Zf8Xg3My6uBwBDnzIPZBGlS5czQnqfDjDtAAAAAAEMAABDnzIPZBGlS5czQnqfDjDtAAIFH8AgAAABEgAQAC%2B%2FU2v6QddIg8pzl5njSFI%3D&amp;thumbnailType=2&amp;X-OWA-CANARY=rNfAmibHakyN8gE7cYdvROCWjj5VEtQYzz5Skl62YwYAfvMuwHk6Y33-ojK2bIFCQT6jciQHjbQ."/>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 name="Immagine 7"/>
          <p:cNvPicPr/>
          <p:nvPr/>
        </p:nvPicPr>
        <p:blipFill>
          <a:blip r:embed="rId4" cstate="print"/>
          <a:srcRect/>
          <a:stretch>
            <a:fillRect/>
          </a:stretch>
        </p:blipFill>
        <p:spPr bwMode="auto">
          <a:xfrm>
            <a:off x="580996" y="2000240"/>
            <a:ext cx="7848872" cy="4690614"/>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Shape 113"/>
          <p:cNvSpPr txBox="1">
            <a:spLocks noGrp="1"/>
          </p:cNvSpPr>
          <p:nvPr>
            <p:ph type="title"/>
          </p:nvPr>
        </p:nvSpPr>
        <p:spPr>
          <a:xfrm>
            <a:off x="395536" y="1052736"/>
            <a:ext cx="8229600" cy="123325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3700" b="1" dirty="0" smtClean="0">
                <a:solidFill>
                  <a:srgbClr val="17375E"/>
                </a:solidFill>
                <a:latin typeface="Calibri"/>
                <a:ea typeface="Calibri"/>
                <a:cs typeface="Calibri"/>
                <a:sym typeface="Calibri"/>
              </a:rPr>
              <a:t/>
            </a:r>
            <a:br>
              <a:rPr lang="en-US" sz="3700" b="1" dirty="0" smtClean="0">
                <a:solidFill>
                  <a:srgbClr val="17375E"/>
                </a:solidFill>
                <a:latin typeface="Calibri"/>
                <a:ea typeface="Calibri"/>
                <a:cs typeface="Calibri"/>
                <a:sym typeface="Calibri"/>
              </a:rPr>
            </a:br>
            <a:r>
              <a:rPr lang="en-US" sz="3700" b="1" dirty="0" smtClean="0">
                <a:solidFill>
                  <a:srgbClr val="17375E"/>
                </a:solidFill>
                <a:latin typeface="Calibri"/>
                <a:ea typeface="Calibri"/>
                <a:cs typeface="Calibri"/>
                <a:sym typeface="Calibri"/>
              </a:rPr>
              <a:t>Il format KP</a:t>
            </a:r>
            <a:br>
              <a:rPr lang="en-US" sz="3700" b="1" dirty="0" smtClean="0">
                <a:solidFill>
                  <a:srgbClr val="17375E"/>
                </a:solidFill>
                <a:latin typeface="Calibri"/>
                <a:ea typeface="Calibri"/>
                <a:cs typeface="Calibri"/>
                <a:sym typeface="Calibri"/>
              </a:rPr>
            </a:br>
            <a:r>
              <a:rPr lang="en-US" sz="3700" b="1" dirty="0" smtClean="0">
                <a:solidFill>
                  <a:srgbClr val="17375E"/>
                </a:solidFill>
                <a:latin typeface="Calibri"/>
                <a:ea typeface="Calibri"/>
                <a:cs typeface="Calibri"/>
                <a:sym typeface="Calibri"/>
              </a:rPr>
              <a:t> Karl Popper</a:t>
            </a:r>
            <a:br>
              <a:rPr lang="en-US" sz="3700" b="1" dirty="0" smtClean="0">
                <a:solidFill>
                  <a:srgbClr val="17375E"/>
                </a:solidFill>
                <a:latin typeface="Calibri"/>
                <a:ea typeface="Calibri"/>
                <a:cs typeface="Calibri"/>
                <a:sym typeface="Calibri"/>
              </a:rPr>
            </a:br>
            <a:r>
              <a:rPr lang="en-US" sz="3700" b="1" dirty="0" smtClean="0">
                <a:solidFill>
                  <a:srgbClr val="17375E"/>
                </a:solidFill>
                <a:latin typeface="Calibri"/>
                <a:ea typeface="Calibri"/>
                <a:cs typeface="Calibri"/>
                <a:sym typeface="Calibri"/>
              </a:rPr>
              <a:t/>
            </a:r>
            <a:br>
              <a:rPr lang="en-US" sz="3700" b="1" dirty="0" smtClean="0">
                <a:solidFill>
                  <a:srgbClr val="17375E"/>
                </a:solidFill>
                <a:latin typeface="Calibri"/>
                <a:ea typeface="Calibri"/>
                <a:cs typeface="Calibri"/>
                <a:sym typeface="Calibri"/>
              </a:rPr>
            </a:br>
            <a:endParaRPr lang="en-US" sz="3700" b="1" dirty="0">
              <a:solidFill>
                <a:srgbClr val="17375E"/>
              </a:solidFill>
              <a:latin typeface="Calibri"/>
              <a:ea typeface="Calibri"/>
              <a:cs typeface="Calibri"/>
              <a:sym typeface="Calibri"/>
            </a:endParaRPr>
          </a:p>
        </p:txBody>
      </p:sp>
      <p:pic>
        <p:nvPicPr>
          <p:cNvPr id="7" name="Shape 87"/>
          <p:cNvPicPr preferRelativeResize="0"/>
          <p:nvPr/>
        </p:nvPicPr>
        <p:blipFill>
          <a:blip r:embed="rId3"/>
          <a:stretch>
            <a:fillRect/>
          </a:stretch>
        </p:blipFill>
        <p:spPr>
          <a:xfrm>
            <a:off x="284046" y="114954"/>
            <a:ext cx="3434564" cy="785800"/>
          </a:xfrm>
          <a:prstGeom prst="rect">
            <a:avLst/>
          </a:prstGeom>
          <a:noFill/>
          <a:ln>
            <a:noFill/>
          </a:ln>
        </p:spPr>
      </p:pic>
      <p:pic>
        <p:nvPicPr>
          <p:cNvPr id="2" name="Picture 2"/>
          <p:cNvPicPr>
            <a:picLocks noChangeAspect="1" noChangeArrowheads="1"/>
          </p:cNvPicPr>
          <p:nvPr/>
        </p:nvPicPr>
        <p:blipFill>
          <a:blip r:embed="rId4"/>
          <a:srcRect/>
          <a:stretch>
            <a:fillRect/>
          </a:stretch>
        </p:blipFill>
        <p:spPr bwMode="auto">
          <a:xfrm>
            <a:off x="285720" y="2071677"/>
            <a:ext cx="8643998" cy="4357719"/>
          </a:xfrm>
          <a:prstGeom prst="rect">
            <a:avLst/>
          </a:prstGeom>
          <a:noFill/>
          <a:ln w="9525">
            <a:noFill/>
            <a:miter lim="800000"/>
            <a:headEnd/>
            <a:tailEnd/>
          </a:ln>
          <a:effectLst/>
        </p:spPr>
      </p:pic>
    </p:spTree>
    <p:extLst>
      <p:ext uri="{BB962C8B-B14F-4D97-AF65-F5344CB8AC3E}">
        <p14:creationId xmlns:p14="http://schemas.microsoft.com/office/powerpoint/2010/main" val="314044764"/>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67544" y="1484784"/>
            <a:ext cx="8442671" cy="3524068"/>
          </a:xfrm>
          <a:prstGeom prst="rect">
            <a:avLst/>
          </a:prstGeom>
          <a:noFill/>
          <a:ln>
            <a:noFill/>
          </a:ln>
        </p:spPr>
        <p:txBody>
          <a:bodyPr lIns="91425" tIns="45700" rIns="91425" bIns="45700" anchor="t" anchorCtr="0">
            <a:noAutofit/>
          </a:bodyPr>
          <a:lstStyle/>
          <a:p>
            <a:pPr marL="363538" indent="-247650">
              <a:spcBef>
                <a:spcPts val="500"/>
              </a:spcBef>
              <a:spcAft>
                <a:spcPts val="1425"/>
              </a:spcAft>
              <a:buClr>
                <a:srgbClr val="80B606"/>
              </a:buClr>
              <a:buNone/>
              <a:tabLst>
                <a:tab pos="723900" algn="l"/>
                <a:tab pos="1447800" algn="l"/>
                <a:tab pos="2171700" algn="l"/>
                <a:tab pos="2895600" algn="l"/>
                <a:tab pos="3619500" algn="l"/>
                <a:tab pos="4343400" algn="l"/>
                <a:tab pos="5067300" algn="l"/>
                <a:tab pos="5791200" algn="l"/>
                <a:tab pos="6515100" algn="l"/>
                <a:tab pos="7239000" algn="l"/>
              </a:tabLst>
            </a:pPr>
            <a:endParaRPr lang="it-IT" sz="2400" dirty="0" smtClean="0">
              <a:latin typeface="Calibri" charset="0"/>
              <a:ea typeface="Calibri" charset="0"/>
              <a:cs typeface="Calibri" charset="0"/>
            </a:endParaRPr>
          </a:p>
          <a:p>
            <a:pPr marL="0" indent="0">
              <a:spcBef>
                <a:spcPts val="50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Lst>
            </a:pPr>
            <a:endParaRPr lang="it-IT" sz="2400" dirty="0" smtClean="0">
              <a:latin typeface="Calibri" charset="0"/>
              <a:ea typeface="Calibri" charset="0"/>
              <a:cs typeface="Calibri" charset="0"/>
            </a:endParaRPr>
          </a:p>
          <a:p>
            <a:pPr marL="0" marR="0" lvl="0" indent="0" algn="l" rtl="0">
              <a:lnSpc>
                <a:spcPct val="100000"/>
              </a:lnSpc>
              <a:spcBef>
                <a:spcPts val="0"/>
              </a:spcBef>
              <a:spcAft>
                <a:spcPts val="0"/>
              </a:spcAft>
              <a:buClr>
                <a:schemeClr val="dk1"/>
              </a:buClr>
              <a:buFont typeface="Arial"/>
              <a:buNone/>
            </a:pPr>
            <a:endParaRPr sz="2200" b="1" i="0" u="none" strike="noStrike" cap="none" baseline="0" dirty="0">
              <a:solidFill>
                <a:srgbClr val="17375E"/>
              </a:solidFill>
              <a:latin typeface="Calibri"/>
              <a:ea typeface="Calibri"/>
              <a:cs typeface="Calibri"/>
              <a:sym typeface="Calibri"/>
            </a:endParaRPr>
          </a:p>
        </p:txBody>
      </p:sp>
      <p:sp>
        <p:nvSpPr>
          <p:cNvPr id="113" name="Shape 113"/>
          <p:cNvSpPr txBox="1">
            <a:spLocks noGrp="1"/>
          </p:cNvSpPr>
          <p:nvPr>
            <p:ph type="title"/>
          </p:nvPr>
        </p:nvSpPr>
        <p:spPr>
          <a:xfrm>
            <a:off x="395536" y="764704"/>
            <a:ext cx="8229600" cy="6523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3700" b="1" dirty="0" smtClean="0">
                <a:solidFill>
                  <a:srgbClr val="17375E"/>
                </a:solidFill>
                <a:latin typeface="Calibri"/>
                <a:ea typeface="Calibri"/>
                <a:cs typeface="Calibri"/>
                <a:sym typeface="Calibri"/>
              </a:rPr>
              <a:t>Il </a:t>
            </a:r>
            <a:r>
              <a:rPr lang="en-US" sz="3700" b="1" dirty="0" err="1" smtClean="0">
                <a:solidFill>
                  <a:srgbClr val="17375E"/>
                </a:solidFill>
                <a:latin typeface="Calibri"/>
                <a:ea typeface="Calibri"/>
                <a:cs typeface="Calibri"/>
                <a:sym typeface="Calibri"/>
              </a:rPr>
              <a:t>peggior</a:t>
            </a:r>
            <a:r>
              <a:rPr lang="en-US" sz="3700" b="1" dirty="0" smtClean="0">
                <a:solidFill>
                  <a:srgbClr val="17375E"/>
                </a:solidFill>
                <a:latin typeface="Calibri"/>
                <a:ea typeface="Calibri"/>
                <a:cs typeface="Calibri"/>
                <a:sym typeface="Calibri"/>
              </a:rPr>
              <a:t> </a:t>
            </a:r>
            <a:r>
              <a:rPr lang="en-US" sz="3700" b="1" dirty="0" err="1" smtClean="0">
                <a:solidFill>
                  <a:srgbClr val="17375E"/>
                </a:solidFill>
                <a:latin typeface="Calibri"/>
                <a:ea typeface="Calibri"/>
                <a:cs typeface="Calibri"/>
                <a:sym typeface="Calibri"/>
              </a:rPr>
              <a:t>nemico</a:t>
            </a:r>
            <a:r>
              <a:rPr lang="en-US" sz="3700" b="1" dirty="0" smtClean="0">
                <a:solidFill>
                  <a:srgbClr val="17375E"/>
                </a:solidFill>
                <a:latin typeface="Calibri"/>
                <a:ea typeface="Calibri"/>
                <a:cs typeface="Calibri"/>
                <a:sym typeface="Calibri"/>
              </a:rPr>
              <a:t> del debater…</a:t>
            </a:r>
            <a:endParaRPr lang="en-US" sz="3700" b="1" dirty="0">
              <a:solidFill>
                <a:srgbClr val="17375E"/>
              </a:solidFill>
              <a:latin typeface="Calibri"/>
              <a:ea typeface="Calibri"/>
              <a:cs typeface="Calibri"/>
              <a:sym typeface="Calibri"/>
            </a:endParaRPr>
          </a:p>
        </p:txBody>
      </p:sp>
      <p:pic>
        <p:nvPicPr>
          <p:cNvPr id="7" name="Shape 87"/>
          <p:cNvPicPr preferRelativeResize="0"/>
          <p:nvPr/>
        </p:nvPicPr>
        <p:blipFill>
          <a:blip r:embed="rId3"/>
          <a:stretch>
            <a:fillRect/>
          </a:stretch>
        </p:blipFill>
        <p:spPr>
          <a:xfrm>
            <a:off x="428596" y="285728"/>
            <a:ext cx="922858" cy="785800"/>
          </a:xfrm>
          <a:prstGeom prst="rect">
            <a:avLst/>
          </a:prstGeom>
          <a:noFill/>
          <a:ln>
            <a:noFill/>
          </a:ln>
        </p:spPr>
      </p:pic>
      <p:pic>
        <p:nvPicPr>
          <p:cNvPr id="1026" name="Picture 2"/>
          <p:cNvPicPr>
            <a:picLocks noChangeAspect="1" noChangeArrowheads="1"/>
          </p:cNvPicPr>
          <p:nvPr/>
        </p:nvPicPr>
        <p:blipFill>
          <a:blip r:embed="rId4"/>
          <a:srcRect/>
          <a:stretch>
            <a:fillRect/>
          </a:stretch>
        </p:blipFill>
        <p:spPr bwMode="auto">
          <a:xfrm>
            <a:off x="1691681" y="1844824"/>
            <a:ext cx="6408712" cy="4441676"/>
          </a:xfrm>
          <a:prstGeom prst="rect">
            <a:avLst/>
          </a:prstGeom>
          <a:noFill/>
          <a:ln w="9525">
            <a:noFill/>
            <a:miter lim="800000"/>
            <a:headEnd/>
            <a:tailEnd/>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467544" y="1484784"/>
            <a:ext cx="8442671" cy="3524068"/>
          </a:xfrm>
          <a:prstGeom prst="rect">
            <a:avLst/>
          </a:prstGeom>
          <a:noFill/>
          <a:ln>
            <a:noFill/>
          </a:ln>
        </p:spPr>
        <p:txBody>
          <a:bodyPr lIns="91425" tIns="45700" rIns="91425" bIns="45700" anchor="t" anchorCtr="0">
            <a:noAutofit/>
          </a:bodyPr>
          <a:lstStyle/>
          <a:p>
            <a:r>
              <a:rPr lang="it-IT" sz="1800" dirty="0" smtClean="0"/>
              <a:t>Un tacchino, in un allevamento statunitense, decise di formarsi una visione del mondo fondata sulla scienza.</a:t>
            </a:r>
          </a:p>
          <a:p>
            <a:r>
              <a:rPr lang="it-IT" sz="1800" dirty="0" smtClean="0"/>
              <a:t>Fin dal primo giorno questo tacchino osservò che, nell'allevamento in cui era stato portato, gli veniva dato il cibo alle 9 del mattino. E da buon </a:t>
            </a:r>
            <a:r>
              <a:rPr lang="it-IT" sz="1800" dirty="0" err="1" smtClean="0"/>
              <a:t>induttivista</a:t>
            </a:r>
            <a:r>
              <a:rPr lang="it-IT" sz="1800" dirty="0" smtClean="0"/>
              <a:t> non fu precipitoso nel trarre conclusioni dalle sue osservazioni e ne eseguì altre in una vasta gamma di circostanze: di mercoledì e di giovedì, nei giorni caldi e nei giorni freddi, sia che piovesse sia che splendesse il sole. Così arricchiva ogni giorno il suo elenco di una proposizione osservativa in condizioni più disparate. Finché la sua coscienza </a:t>
            </a:r>
            <a:r>
              <a:rPr lang="it-IT" sz="1800" dirty="0" err="1" smtClean="0"/>
              <a:t>induttivista</a:t>
            </a:r>
            <a:r>
              <a:rPr lang="it-IT" sz="1800" dirty="0" smtClean="0"/>
              <a:t> non fu soddisfatta ed elaborò un'inferenza induttiva come questa: "Mi danno il cibo alle 9 del mattino". </a:t>
            </a:r>
          </a:p>
          <a:p>
            <a:r>
              <a:rPr lang="it-IT" sz="1800" dirty="0" smtClean="0"/>
              <a:t>Questa concezione si rivelò incontestabilmente falsa alla vigilia di Natale, quando, invece di venir nutrito, fu sgozzato.</a:t>
            </a:r>
            <a:r>
              <a:rPr lang="it-IT" sz="1800" smtClean="0"/>
              <a:t>  </a:t>
            </a:r>
            <a:endParaRPr lang="it-IT" sz="1800" dirty="0" smtClean="0"/>
          </a:p>
          <a:p>
            <a:r>
              <a:rPr lang="it-IT" sz="1800" dirty="0" smtClean="0"/>
              <a:t> (Bertrand </a:t>
            </a:r>
            <a:r>
              <a:rPr lang="it-IT" sz="1800" dirty="0" err="1" smtClean="0"/>
              <a:t>Russel</a:t>
            </a:r>
            <a:r>
              <a:rPr lang="it-IT" sz="1800" dirty="0" smtClean="0"/>
              <a:t>, 1912)</a:t>
            </a:r>
            <a:endParaRPr lang="it-IT" sz="1800" dirty="0" smtClean="0">
              <a:latin typeface="Calibri" charset="0"/>
              <a:ea typeface="Calibri" charset="0"/>
              <a:cs typeface="Calibri" charset="0"/>
            </a:endParaRPr>
          </a:p>
          <a:p>
            <a:pPr marL="0" indent="0">
              <a:spcBef>
                <a:spcPts val="500"/>
              </a:spcBef>
              <a:spcAft>
                <a:spcPts val="1425"/>
              </a:spcAft>
              <a:buNone/>
              <a:tabLst>
                <a:tab pos="723900" algn="l"/>
                <a:tab pos="1447800" algn="l"/>
                <a:tab pos="2171700" algn="l"/>
                <a:tab pos="2895600" algn="l"/>
                <a:tab pos="3619500" algn="l"/>
                <a:tab pos="4343400" algn="l"/>
                <a:tab pos="5067300" algn="l"/>
                <a:tab pos="5791200" algn="l"/>
                <a:tab pos="6515100" algn="l"/>
                <a:tab pos="7239000" algn="l"/>
              </a:tabLst>
            </a:pPr>
            <a:endParaRPr lang="it-IT" sz="2400" dirty="0" smtClean="0">
              <a:latin typeface="Calibri" charset="0"/>
              <a:ea typeface="Calibri" charset="0"/>
              <a:cs typeface="Calibri" charset="0"/>
            </a:endParaRPr>
          </a:p>
          <a:p>
            <a:pPr marL="0" marR="0" lvl="0" indent="0" algn="l" rtl="0">
              <a:lnSpc>
                <a:spcPct val="100000"/>
              </a:lnSpc>
              <a:spcBef>
                <a:spcPts val="0"/>
              </a:spcBef>
              <a:spcAft>
                <a:spcPts val="0"/>
              </a:spcAft>
              <a:buClr>
                <a:schemeClr val="dk1"/>
              </a:buClr>
              <a:buFont typeface="Arial"/>
              <a:buNone/>
            </a:pPr>
            <a:endParaRPr sz="2200" b="1" i="0" u="none" strike="noStrike" cap="none" baseline="0" dirty="0">
              <a:solidFill>
                <a:srgbClr val="17375E"/>
              </a:solidFill>
              <a:latin typeface="Calibri"/>
              <a:ea typeface="Calibri"/>
              <a:cs typeface="Calibri"/>
              <a:sym typeface="Calibri"/>
            </a:endParaRPr>
          </a:p>
        </p:txBody>
      </p:sp>
      <p:sp>
        <p:nvSpPr>
          <p:cNvPr id="113" name="Shape 113"/>
          <p:cNvSpPr txBox="1">
            <a:spLocks noGrp="1"/>
          </p:cNvSpPr>
          <p:nvPr>
            <p:ph type="title"/>
          </p:nvPr>
        </p:nvSpPr>
        <p:spPr>
          <a:xfrm>
            <a:off x="395536" y="764704"/>
            <a:ext cx="8229600" cy="6523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3700" b="1" dirty="0" smtClean="0">
                <a:solidFill>
                  <a:srgbClr val="17375E"/>
                </a:solidFill>
                <a:latin typeface="Calibri"/>
                <a:ea typeface="Calibri"/>
                <a:cs typeface="Calibri"/>
                <a:sym typeface="Calibri"/>
              </a:rPr>
              <a:t>Il </a:t>
            </a:r>
            <a:r>
              <a:rPr lang="en-US" sz="3700" b="1" dirty="0" err="1" smtClean="0">
                <a:solidFill>
                  <a:srgbClr val="17375E"/>
                </a:solidFill>
                <a:latin typeface="Calibri"/>
                <a:ea typeface="Calibri"/>
                <a:cs typeface="Calibri"/>
                <a:sym typeface="Calibri"/>
              </a:rPr>
              <a:t>tacchino</a:t>
            </a:r>
            <a:r>
              <a:rPr lang="en-US" sz="3700" b="1" dirty="0" smtClean="0">
                <a:solidFill>
                  <a:srgbClr val="17375E"/>
                </a:solidFill>
                <a:latin typeface="Calibri"/>
                <a:ea typeface="Calibri"/>
                <a:cs typeface="Calibri"/>
                <a:sym typeface="Calibri"/>
              </a:rPr>
              <a:t> </a:t>
            </a:r>
            <a:r>
              <a:rPr lang="en-US" sz="3700" b="1" dirty="0" err="1" smtClean="0">
                <a:solidFill>
                  <a:srgbClr val="17375E"/>
                </a:solidFill>
                <a:latin typeface="Calibri"/>
                <a:ea typeface="Calibri"/>
                <a:cs typeface="Calibri"/>
                <a:sym typeface="Calibri"/>
              </a:rPr>
              <a:t>induttivista</a:t>
            </a:r>
            <a:r>
              <a:rPr lang="en-US" sz="3700" b="1" dirty="0" smtClean="0">
                <a:solidFill>
                  <a:srgbClr val="17375E"/>
                </a:solidFill>
                <a:latin typeface="Calibri"/>
                <a:ea typeface="Calibri"/>
                <a:cs typeface="Calibri"/>
                <a:sym typeface="Calibri"/>
              </a:rPr>
              <a:t>!!!!</a:t>
            </a:r>
            <a:endParaRPr lang="en-US" sz="3700" b="1" dirty="0">
              <a:solidFill>
                <a:srgbClr val="17375E"/>
              </a:solidFill>
              <a:latin typeface="Calibri"/>
              <a:ea typeface="Calibri"/>
              <a:cs typeface="Calibri"/>
              <a:sym typeface="Calibri"/>
            </a:endParaRPr>
          </a:p>
        </p:txBody>
      </p:sp>
      <p:pic>
        <p:nvPicPr>
          <p:cNvPr id="7" name="Shape 87"/>
          <p:cNvPicPr preferRelativeResize="0"/>
          <p:nvPr/>
        </p:nvPicPr>
        <p:blipFill>
          <a:blip r:embed="rId3"/>
          <a:stretch>
            <a:fillRect/>
          </a:stretch>
        </p:blipFill>
        <p:spPr>
          <a:xfrm>
            <a:off x="857224" y="214290"/>
            <a:ext cx="922858" cy="785800"/>
          </a:xfrm>
          <a:prstGeom prst="rect">
            <a:avLst/>
          </a:prstGeom>
          <a:noFill/>
          <a:ln>
            <a:noFill/>
          </a:ln>
        </p:spPr>
      </p:pic>
      <p:pic>
        <p:nvPicPr>
          <p:cNvPr id="2050" name="Picture 2"/>
          <p:cNvPicPr>
            <a:picLocks noChangeAspect="1" noChangeArrowheads="1"/>
          </p:cNvPicPr>
          <p:nvPr/>
        </p:nvPicPr>
        <p:blipFill>
          <a:blip r:embed="rId4"/>
          <a:srcRect/>
          <a:stretch>
            <a:fillRect/>
          </a:stretch>
        </p:blipFill>
        <p:spPr bwMode="auto">
          <a:xfrm>
            <a:off x="5868144" y="5157192"/>
            <a:ext cx="936104" cy="936104"/>
          </a:xfrm>
          <a:prstGeom prst="rect">
            <a:avLst/>
          </a:prstGeom>
          <a:noFill/>
          <a:ln w="9525">
            <a:noFill/>
            <a:miter lim="800000"/>
            <a:headEnd/>
            <a:tailEnd/>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Shape 104"/>
          <p:cNvSpPr txBox="1">
            <a:spLocks noGrp="1"/>
          </p:cNvSpPr>
          <p:nvPr>
            <p:ph type="title"/>
          </p:nvPr>
        </p:nvSpPr>
        <p:spPr>
          <a:xfrm>
            <a:off x="457200" y="692696"/>
            <a:ext cx="8229600" cy="108012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4800" b="1" dirty="0" smtClean="0">
                <a:solidFill>
                  <a:srgbClr val="17375E"/>
                </a:solidFill>
                <a:latin typeface="Calibri"/>
                <a:ea typeface="Calibri"/>
                <a:cs typeface="Calibri"/>
                <a:sym typeface="Calibri"/>
              </a:rPr>
              <a:t>Le parole </a:t>
            </a:r>
            <a:r>
              <a:rPr lang="en-US" sz="4800" b="1" dirty="0" err="1" smtClean="0">
                <a:solidFill>
                  <a:srgbClr val="17375E"/>
                </a:solidFill>
                <a:latin typeface="Calibri"/>
                <a:ea typeface="Calibri"/>
                <a:cs typeface="Calibri"/>
                <a:sym typeface="Calibri"/>
              </a:rPr>
              <a:t>chiave</a:t>
            </a:r>
            <a:r>
              <a:rPr lang="en-US" sz="4800" b="1" dirty="0" smtClean="0">
                <a:solidFill>
                  <a:srgbClr val="17375E"/>
                </a:solidFill>
                <a:latin typeface="Calibri"/>
                <a:ea typeface="Calibri"/>
                <a:cs typeface="Calibri"/>
                <a:sym typeface="Calibri"/>
              </a:rPr>
              <a:t> – 1 </a:t>
            </a:r>
            <a:endParaRPr lang="en-US" sz="4800" b="1" dirty="0">
              <a:solidFill>
                <a:srgbClr val="17375E"/>
              </a:solidFill>
              <a:latin typeface="Calibri"/>
              <a:ea typeface="Calibri"/>
              <a:cs typeface="Calibri"/>
              <a:sym typeface="Calibri"/>
            </a:endParaRPr>
          </a:p>
        </p:txBody>
      </p:sp>
      <p:sp>
        <p:nvSpPr>
          <p:cNvPr id="6" name="Ovale 5"/>
          <p:cNvSpPr/>
          <p:nvPr/>
        </p:nvSpPr>
        <p:spPr>
          <a:xfrm>
            <a:off x="971600" y="2276872"/>
            <a:ext cx="2664296" cy="7920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4572000" y="2492896"/>
            <a:ext cx="2664296" cy="79208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115616" y="4653136"/>
            <a:ext cx="2664296" cy="792088"/>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195736" y="3429000"/>
            <a:ext cx="2808312" cy="7920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4860032" y="4005064"/>
            <a:ext cx="2664296" cy="7920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4211960" y="5013176"/>
            <a:ext cx="2664296" cy="7920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1187624" y="2492896"/>
            <a:ext cx="2375971" cy="400110"/>
          </a:xfrm>
          <a:prstGeom prst="rect">
            <a:avLst/>
          </a:prstGeom>
          <a:noFill/>
        </p:spPr>
        <p:txBody>
          <a:bodyPr wrap="none" rtlCol="0">
            <a:spAutoFit/>
          </a:bodyPr>
          <a:lstStyle/>
          <a:p>
            <a:r>
              <a:rPr lang="it-IT" sz="2000" dirty="0" smtClean="0">
                <a:solidFill>
                  <a:schemeClr val="bg2"/>
                </a:solidFill>
                <a:latin typeface="Calibri" pitchFamily="34" charset="0"/>
              </a:rPr>
              <a:t>Affrontare emozioni</a:t>
            </a:r>
            <a:endParaRPr lang="it-IT" sz="2000" dirty="0">
              <a:solidFill>
                <a:schemeClr val="bg2"/>
              </a:solidFill>
              <a:latin typeface="Calibri" pitchFamily="34" charset="0"/>
            </a:endParaRPr>
          </a:p>
        </p:txBody>
      </p:sp>
      <p:sp>
        <p:nvSpPr>
          <p:cNvPr id="13" name="CasellaDiTesto 12"/>
          <p:cNvSpPr txBox="1"/>
          <p:nvPr/>
        </p:nvSpPr>
        <p:spPr>
          <a:xfrm>
            <a:off x="2339752" y="3645024"/>
            <a:ext cx="2610010" cy="400110"/>
          </a:xfrm>
          <a:prstGeom prst="rect">
            <a:avLst/>
          </a:prstGeom>
          <a:noFill/>
        </p:spPr>
        <p:txBody>
          <a:bodyPr wrap="none" rtlCol="0">
            <a:spAutoFit/>
          </a:bodyPr>
          <a:lstStyle/>
          <a:p>
            <a:r>
              <a:rPr lang="it-IT" sz="2000" dirty="0" smtClean="0">
                <a:solidFill>
                  <a:schemeClr val="bg2"/>
                </a:solidFill>
                <a:latin typeface="Calibri" pitchFamily="34" charset="0"/>
              </a:rPr>
              <a:t>Aumentare la sicurezza</a:t>
            </a:r>
            <a:endParaRPr lang="it-IT" sz="2000" dirty="0">
              <a:solidFill>
                <a:schemeClr val="bg2"/>
              </a:solidFill>
              <a:latin typeface="Calibri" pitchFamily="34" charset="0"/>
            </a:endParaRPr>
          </a:p>
        </p:txBody>
      </p:sp>
      <p:sp>
        <p:nvSpPr>
          <p:cNvPr id="14" name="CasellaDiTesto 13"/>
          <p:cNvSpPr txBox="1"/>
          <p:nvPr/>
        </p:nvSpPr>
        <p:spPr>
          <a:xfrm>
            <a:off x="1979712" y="4869160"/>
            <a:ext cx="923651" cy="400110"/>
          </a:xfrm>
          <a:prstGeom prst="rect">
            <a:avLst/>
          </a:prstGeom>
          <a:noFill/>
        </p:spPr>
        <p:txBody>
          <a:bodyPr wrap="none" rtlCol="0">
            <a:spAutoFit/>
          </a:bodyPr>
          <a:lstStyle/>
          <a:p>
            <a:r>
              <a:rPr lang="it-IT" sz="2000" dirty="0" smtClean="0">
                <a:solidFill>
                  <a:schemeClr val="bg2"/>
                </a:solidFill>
                <a:latin typeface="Calibri" pitchFamily="34" charset="0"/>
              </a:rPr>
              <a:t>Fiducia</a:t>
            </a:r>
            <a:endParaRPr lang="it-IT" sz="2000" dirty="0">
              <a:solidFill>
                <a:schemeClr val="bg2"/>
              </a:solidFill>
              <a:latin typeface="Calibri" pitchFamily="34" charset="0"/>
            </a:endParaRPr>
          </a:p>
        </p:txBody>
      </p:sp>
      <p:sp>
        <p:nvSpPr>
          <p:cNvPr id="15" name="CasellaDiTesto 14"/>
          <p:cNvSpPr txBox="1"/>
          <p:nvPr/>
        </p:nvSpPr>
        <p:spPr>
          <a:xfrm>
            <a:off x="5076056" y="2708920"/>
            <a:ext cx="1656223" cy="400110"/>
          </a:xfrm>
          <a:prstGeom prst="rect">
            <a:avLst/>
          </a:prstGeom>
          <a:noFill/>
        </p:spPr>
        <p:txBody>
          <a:bodyPr wrap="none" rtlCol="0">
            <a:spAutoFit/>
          </a:bodyPr>
          <a:lstStyle/>
          <a:p>
            <a:r>
              <a:rPr lang="it-IT" sz="2000" dirty="0" smtClean="0">
                <a:solidFill>
                  <a:schemeClr val="bg2"/>
                </a:solidFill>
                <a:latin typeface="Calibri" pitchFamily="34" charset="0"/>
              </a:rPr>
              <a:t>Cambiamento</a:t>
            </a:r>
            <a:endParaRPr lang="it-IT" sz="2000" dirty="0">
              <a:solidFill>
                <a:schemeClr val="bg2"/>
              </a:solidFill>
              <a:latin typeface="Calibri" pitchFamily="34" charset="0"/>
            </a:endParaRPr>
          </a:p>
        </p:txBody>
      </p:sp>
      <p:sp>
        <p:nvSpPr>
          <p:cNvPr id="16" name="CasellaDiTesto 15"/>
          <p:cNvSpPr txBox="1"/>
          <p:nvPr/>
        </p:nvSpPr>
        <p:spPr>
          <a:xfrm>
            <a:off x="5724128" y="4221088"/>
            <a:ext cx="1107996" cy="400110"/>
          </a:xfrm>
          <a:prstGeom prst="rect">
            <a:avLst/>
          </a:prstGeom>
          <a:noFill/>
        </p:spPr>
        <p:txBody>
          <a:bodyPr wrap="none" rtlCol="0">
            <a:spAutoFit/>
          </a:bodyPr>
          <a:lstStyle/>
          <a:p>
            <a:r>
              <a:rPr lang="it-IT" sz="2000" dirty="0" smtClean="0">
                <a:solidFill>
                  <a:schemeClr val="bg2"/>
                </a:solidFill>
                <a:latin typeface="Calibri" pitchFamily="34" charset="0"/>
              </a:rPr>
              <a:t>Maturità</a:t>
            </a:r>
          </a:p>
        </p:txBody>
      </p:sp>
      <p:sp>
        <p:nvSpPr>
          <p:cNvPr id="17" name="CasellaDiTesto 16"/>
          <p:cNvSpPr txBox="1"/>
          <p:nvPr/>
        </p:nvSpPr>
        <p:spPr>
          <a:xfrm>
            <a:off x="4427984" y="5229200"/>
            <a:ext cx="2201244" cy="400110"/>
          </a:xfrm>
          <a:prstGeom prst="rect">
            <a:avLst/>
          </a:prstGeom>
          <a:noFill/>
        </p:spPr>
        <p:txBody>
          <a:bodyPr wrap="none" rtlCol="0">
            <a:spAutoFit/>
          </a:bodyPr>
          <a:lstStyle/>
          <a:p>
            <a:r>
              <a:rPr lang="it-IT" sz="2000" dirty="0" smtClean="0">
                <a:solidFill>
                  <a:schemeClr val="bg2"/>
                </a:solidFill>
                <a:latin typeface="Calibri" pitchFamily="34" charset="0"/>
              </a:rPr>
              <a:t>Saper argomentare</a:t>
            </a:r>
          </a:p>
        </p:txBody>
      </p:sp>
      <p:pic>
        <p:nvPicPr>
          <p:cNvPr id="19" name="Shape 87"/>
          <p:cNvPicPr preferRelativeResize="0"/>
          <p:nvPr/>
        </p:nvPicPr>
        <p:blipFill>
          <a:blip r:embed="rId3"/>
          <a:stretch>
            <a:fillRect/>
          </a:stretch>
        </p:blipFill>
        <p:spPr>
          <a:xfrm>
            <a:off x="284046" y="114954"/>
            <a:ext cx="3434564" cy="785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Shape 104"/>
          <p:cNvSpPr txBox="1">
            <a:spLocks noGrp="1"/>
          </p:cNvSpPr>
          <p:nvPr>
            <p:ph type="title"/>
          </p:nvPr>
        </p:nvSpPr>
        <p:spPr>
          <a:xfrm>
            <a:off x="467544" y="980728"/>
            <a:ext cx="8229600" cy="1080120"/>
          </a:xfrm>
          <a:prstGeom prst="rect">
            <a:avLst/>
          </a:prstGeom>
          <a:noFill/>
          <a:ln>
            <a:noFill/>
          </a:ln>
        </p:spPr>
        <p:txBody>
          <a:bodyPr lIns="91425" tIns="45700" rIns="91425" bIns="45700" anchor="ctr" anchorCtr="0">
            <a:noAutofit/>
          </a:bodyPr>
          <a:lstStyle/>
          <a:p>
            <a:pPr lvl="0">
              <a:buClr>
                <a:srgbClr val="17375E"/>
              </a:buClr>
              <a:buSzPct val="25000"/>
            </a:pPr>
            <a:r>
              <a:rPr lang="en-US" sz="4800" b="1" dirty="0">
                <a:solidFill>
                  <a:srgbClr val="17375E"/>
                </a:solidFill>
                <a:latin typeface="Calibri"/>
                <a:ea typeface="Calibri"/>
                <a:cs typeface="Calibri"/>
                <a:sym typeface="Calibri"/>
              </a:rPr>
              <a:t>Le parole </a:t>
            </a:r>
            <a:r>
              <a:rPr lang="en-US" sz="4800" b="1" dirty="0" err="1" smtClean="0">
                <a:solidFill>
                  <a:srgbClr val="17375E"/>
                </a:solidFill>
                <a:latin typeface="Calibri"/>
                <a:ea typeface="Calibri"/>
                <a:cs typeface="Calibri"/>
                <a:sym typeface="Calibri"/>
              </a:rPr>
              <a:t>chiave</a:t>
            </a:r>
            <a:r>
              <a:rPr lang="en-US" sz="4800" b="1" dirty="0" smtClean="0">
                <a:solidFill>
                  <a:srgbClr val="17375E"/>
                </a:solidFill>
                <a:latin typeface="Calibri"/>
                <a:ea typeface="Calibri"/>
                <a:cs typeface="Calibri"/>
                <a:sym typeface="Calibri"/>
              </a:rPr>
              <a:t> – 2</a:t>
            </a:r>
            <a:br>
              <a:rPr lang="en-US" sz="4800" b="1" dirty="0" smtClean="0">
                <a:solidFill>
                  <a:srgbClr val="17375E"/>
                </a:solidFill>
                <a:latin typeface="Calibri"/>
                <a:ea typeface="Calibri"/>
                <a:cs typeface="Calibri"/>
                <a:sym typeface="Calibri"/>
              </a:rPr>
            </a:br>
            <a:endParaRPr lang="en-US" sz="4800" b="1" dirty="0">
              <a:solidFill>
                <a:srgbClr val="17375E"/>
              </a:solidFill>
              <a:latin typeface="Calibri"/>
              <a:ea typeface="Calibri"/>
              <a:cs typeface="Calibri"/>
              <a:sym typeface="Calibri"/>
            </a:endParaRPr>
          </a:p>
        </p:txBody>
      </p:sp>
      <p:sp>
        <p:nvSpPr>
          <p:cNvPr id="6" name="Ovale 5"/>
          <p:cNvSpPr/>
          <p:nvPr/>
        </p:nvSpPr>
        <p:spPr>
          <a:xfrm>
            <a:off x="971600" y="2276872"/>
            <a:ext cx="2664296" cy="7920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4572000" y="2492896"/>
            <a:ext cx="2952328" cy="79208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547664" y="4653136"/>
            <a:ext cx="2376264" cy="792088"/>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195736" y="3429000"/>
            <a:ext cx="3096344" cy="7920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5580112" y="4005064"/>
            <a:ext cx="2592288" cy="7920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4211960" y="5013176"/>
            <a:ext cx="2664296" cy="7920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1187624" y="2492896"/>
            <a:ext cx="2172390" cy="400110"/>
          </a:xfrm>
          <a:prstGeom prst="rect">
            <a:avLst/>
          </a:prstGeom>
          <a:noFill/>
        </p:spPr>
        <p:txBody>
          <a:bodyPr wrap="none" rtlCol="0">
            <a:spAutoFit/>
          </a:bodyPr>
          <a:lstStyle/>
          <a:p>
            <a:r>
              <a:rPr lang="it-IT" sz="2000" dirty="0" smtClean="0">
                <a:solidFill>
                  <a:schemeClr val="bg2"/>
                </a:solidFill>
                <a:latin typeface="Calibri" pitchFamily="34" charset="0"/>
              </a:rPr>
              <a:t>Insegnare a </a:t>
            </a:r>
            <a:r>
              <a:rPr lang="it-IT" sz="2000" dirty="0" err="1" smtClean="0">
                <a:solidFill>
                  <a:schemeClr val="bg2"/>
                </a:solidFill>
                <a:latin typeface="Calibri" pitchFamily="34" charset="0"/>
              </a:rPr>
              <a:t>FARE…</a:t>
            </a:r>
            <a:endParaRPr lang="it-IT" sz="2000" dirty="0">
              <a:solidFill>
                <a:schemeClr val="bg2"/>
              </a:solidFill>
              <a:latin typeface="Calibri" pitchFamily="34" charset="0"/>
            </a:endParaRPr>
          </a:p>
        </p:txBody>
      </p:sp>
      <p:sp>
        <p:nvSpPr>
          <p:cNvPr id="13" name="CasellaDiTesto 12"/>
          <p:cNvSpPr txBox="1"/>
          <p:nvPr/>
        </p:nvSpPr>
        <p:spPr>
          <a:xfrm>
            <a:off x="2339752" y="3645024"/>
            <a:ext cx="2954655" cy="400110"/>
          </a:xfrm>
          <a:prstGeom prst="rect">
            <a:avLst/>
          </a:prstGeom>
          <a:noFill/>
        </p:spPr>
        <p:txBody>
          <a:bodyPr wrap="none" rtlCol="0">
            <a:spAutoFit/>
          </a:bodyPr>
          <a:lstStyle/>
          <a:p>
            <a:r>
              <a:rPr lang="it-IT" sz="2000" dirty="0" smtClean="0">
                <a:solidFill>
                  <a:schemeClr val="bg2"/>
                </a:solidFill>
                <a:latin typeface="Calibri" pitchFamily="34" charset="0"/>
              </a:rPr>
              <a:t>Costruire l’apprendimento</a:t>
            </a:r>
            <a:endParaRPr lang="it-IT" sz="2000" dirty="0">
              <a:solidFill>
                <a:schemeClr val="bg2"/>
              </a:solidFill>
              <a:latin typeface="Calibri" pitchFamily="34" charset="0"/>
            </a:endParaRPr>
          </a:p>
        </p:txBody>
      </p:sp>
      <p:sp>
        <p:nvSpPr>
          <p:cNvPr id="14" name="CasellaDiTesto 13"/>
          <p:cNvSpPr txBox="1"/>
          <p:nvPr/>
        </p:nvSpPr>
        <p:spPr>
          <a:xfrm>
            <a:off x="1979712" y="4869160"/>
            <a:ext cx="1736373" cy="400110"/>
          </a:xfrm>
          <a:prstGeom prst="rect">
            <a:avLst/>
          </a:prstGeom>
          <a:noFill/>
        </p:spPr>
        <p:txBody>
          <a:bodyPr wrap="none" rtlCol="0">
            <a:spAutoFit/>
          </a:bodyPr>
          <a:lstStyle/>
          <a:p>
            <a:r>
              <a:rPr lang="it-IT" sz="2000" dirty="0" smtClean="0">
                <a:solidFill>
                  <a:schemeClr val="bg2"/>
                </a:solidFill>
                <a:latin typeface="Calibri" pitchFamily="34" charset="0"/>
              </a:rPr>
              <a:t>Gestire le fonti</a:t>
            </a:r>
            <a:endParaRPr lang="it-IT" sz="2000" dirty="0">
              <a:solidFill>
                <a:schemeClr val="bg2"/>
              </a:solidFill>
              <a:latin typeface="Calibri" pitchFamily="34" charset="0"/>
            </a:endParaRPr>
          </a:p>
        </p:txBody>
      </p:sp>
      <p:sp>
        <p:nvSpPr>
          <p:cNvPr id="15" name="CasellaDiTesto 14"/>
          <p:cNvSpPr txBox="1"/>
          <p:nvPr/>
        </p:nvSpPr>
        <p:spPr>
          <a:xfrm>
            <a:off x="5076056" y="2708920"/>
            <a:ext cx="2188420" cy="400110"/>
          </a:xfrm>
          <a:prstGeom prst="rect">
            <a:avLst/>
          </a:prstGeom>
          <a:noFill/>
        </p:spPr>
        <p:txBody>
          <a:bodyPr wrap="none" rtlCol="0">
            <a:spAutoFit/>
          </a:bodyPr>
          <a:lstStyle/>
          <a:p>
            <a:r>
              <a:rPr lang="it-IT" sz="2000" dirty="0" smtClean="0">
                <a:solidFill>
                  <a:schemeClr val="bg2"/>
                </a:solidFill>
                <a:latin typeface="Calibri" pitchFamily="34" charset="0"/>
              </a:rPr>
              <a:t>Oltre che </a:t>
            </a:r>
            <a:r>
              <a:rPr lang="it-IT" sz="2000" dirty="0" err="1" smtClean="0">
                <a:solidFill>
                  <a:schemeClr val="bg2"/>
                </a:solidFill>
                <a:latin typeface="Calibri" pitchFamily="34" charset="0"/>
              </a:rPr>
              <a:t>SAPERE…</a:t>
            </a:r>
            <a:endParaRPr lang="it-IT" sz="2000" dirty="0">
              <a:solidFill>
                <a:schemeClr val="bg2"/>
              </a:solidFill>
              <a:latin typeface="Calibri" pitchFamily="34" charset="0"/>
            </a:endParaRPr>
          </a:p>
        </p:txBody>
      </p:sp>
      <p:sp>
        <p:nvSpPr>
          <p:cNvPr id="16" name="CasellaDiTesto 15"/>
          <p:cNvSpPr txBox="1"/>
          <p:nvPr/>
        </p:nvSpPr>
        <p:spPr>
          <a:xfrm>
            <a:off x="5724128" y="4221088"/>
            <a:ext cx="2358338" cy="400110"/>
          </a:xfrm>
          <a:prstGeom prst="rect">
            <a:avLst/>
          </a:prstGeom>
          <a:noFill/>
        </p:spPr>
        <p:txBody>
          <a:bodyPr wrap="none" rtlCol="0">
            <a:spAutoFit/>
          </a:bodyPr>
          <a:lstStyle/>
          <a:p>
            <a:r>
              <a:rPr lang="it-IT" sz="2000" dirty="0" smtClean="0">
                <a:solidFill>
                  <a:schemeClr val="bg2"/>
                </a:solidFill>
                <a:latin typeface="Calibri" pitchFamily="34" charset="0"/>
              </a:rPr>
              <a:t>In modo cooperativo</a:t>
            </a:r>
          </a:p>
        </p:txBody>
      </p:sp>
      <p:sp>
        <p:nvSpPr>
          <p:cNvPr id="17" name="CasellaDiTesto 16"/>
          <p:cNvSpPr txBox="1"/>
          <p:nvPr/>
        </p:nvSpPr>
        <p:spPr>
          <a:xfrm>
            <a:off x="4427984" y="5229200"/>
            <a:ext cx="2141933" cy="400110"/>
          </a:xfrm>
          <a:prstGeom prst="rect">
            <a:avLst/>
          </a:prstGeom>
          <a:noFill/>
        </p:spPr>
        <p:txBody>
          <a:bodyPr wrap="none" rtlCol="0">
            <a:spAutoFit/>
          </a:bodyPr>
          <a:lstStyle/>
          <a:p>
            <a:r>
              <a:rPr lang="it-IT" sz="2000" dirty="0" smtClean="0">
                <a:solidFill>
                  <a:schemeClr val="bg2"/>
                </a:solidFill>
                <a:latin typeface="Calibri" pitchFamily="34" charset="0"/>
              </a:rPr>
              <a:t>Parlare in pubblico</a:t>
            </a:r>
          </a:p>
        </p:txBody>
      </p:sp>
      <p:pic>
        <p:nvPicPr>
          <p:cNvPr id="19" name="Shape 87"/>
          <p:cNvPicPr preferRelativeResize="0"/>
          <p:nvPr/>
        </p:nvPicPr>
        <p:blipFill>
          <a:blip r:embed="rId3"/>
          <a:stretch>
            <a:fillRect/>
          </a:stretch>
        </p:blipFill>
        <p:spPr>
          <a:xfrm>
            <a:off x="284046" y="114954"/>
            <a:ext cx="2775786" cy="57774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593824" y="1417100"/>
            <a:ext cx="8010623" cy="446017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lang="it-IT" sz="2200" b="1" i="0" u="none" strike="noStrike" cap="none" baseline="0" dirty="0" smtClean="0">
              <a:solidFill>
                <a:srgbClr val="17375E"/>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endParaRPr lang="it-IT" sz="2200" baseline="0" dirty="0" smtClean="0">
              <a:solidFill>
                <a:srgbClr val="17375E"/>
              </a:solidFill>
              <a:latin typeface="Calibri"/>
              <a:ea typeface="Calibri"/>
              <a:cs typeface="Calibri"/>
              <a:sym typeface="Calibri"/>
            </a:endParaRPr>
          </a:p>
          <a:p>
            <a:pPr marL="363538" indent="-247650">
              <a:spcBef>
                <a:spcPts val="500"/>
              </a:spcBef>
              <a:spcAft>
                <a:spcPts val="1425"/>
              </a:spcAft>
              <a:buClr>
                <a:srgbClr val="80B606"/>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endParaRPr lang="it-IT" sz="2200" dirty="0" smtClean="0">
              <a:latin typeface="Calibri" charset="0"/>
              <a:ea typeface="Calibri" charset="0"/>
              <a:cs typeface="Calibri" charset="0"/>
            </a:endParaRPr>
          </a:p>
          <a:p>
            <a:pPr marL="363538" indent="-247650">
              <a:spcBef>
                <a:spcPts val="500"/>
              </a:spcBef>
              <a:spcAft>
                <a:spcPts val="1425"/>
              </a:spcAft>
              <a:buClr>
                <a:srgbClr val="80B606"/>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it-IT" sz="2200" dirty="0" smtClean="0">
                <a:latin typeface="Calibri" charset="0"/>
                <a:ea typeface="Calibri" charset="0"/>
                <a:cs typeface="Calibri" charset="0"/>
              </a:rPr>
              <a:t>Sostenere un’idea richiede la capacità di saperla argomentare, costruendo nessi logici di causa ed effetto</a:t>
            </a:r>
          </a:p>
          <a:p>
            <a:pPr marL="363538" indent="-247650">
              <a:spcBef>
                <a:spcPts val="500"/>
              </a:spcBef>
              <a:spcAft>
                <a:spcPts val="1425"/>
              </a:spcAft>
              <a:buClr>
                <a:srgbClr val="80B606"/>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it-IT" sz="2200" dirty="0" smtClean="0">
                <a:latin typeface="Calibri" charset="0"/>
                <a:ea typeface="Calibri" charset="0"/>
                <a:cs typeface="Calibri" charset="0"/>
              </a:rPr>
              <a:t>Quindi dibattere richiede logica e la sviluppa inevitabilmente</a:t>
            </a:r>
          </a:p>
          <a:p>
            <a:pPr marL="363538" indent="-247650">
              <a:spcBef>
                <a:spcPts val="500"/>
              </a:spcBef>
              <a:spcAft>
                <a:spcPts val="1425"/>
              </a:spcAft>
              <a:buClr>
                <a:srgbClr val="80B606"/>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it-IT" sz="2200" dirty="0" smtClean="0">
                <a:latin typeface="Calibri" charset="0"/>
                <a:ea typeface="Calibri" charset="0"/>
                <a:cs typeface="Calibri" charset="0"/>
              </a:rPr>
              <a:t>E’ quindi una vera palestra di pensiero</a:t>
            </a:r>
          </a:p>
          <a:p>
            <a:pPr marL="0" marR="0" lvl="0" indent="0" algn="l" rtl="0">
              <a:lnSpc>
                <a:spcPct val="100000"/>
              </a:lnSpc>
              <a:spcBef>
                <a:spcPts val="0"/>
              </a:spcBef>
              <a:spcAft>
                <a:spcPts val="0"/>
              </a:spcAft>
              <a:buClr>
                <a:schemeClr val="dk1"/>
              </a:buClr>
              <a:buFont typeface="Arial"/>
              <a:buNone/>
            </a:pPr>
            <a:endParaRPr sz="2200" b="1" i="0" u="none" strike="noStrike" cap="none" baseline="0" dirty="0">
              <a:solidFill>
                <a:srgbClr val="17375E"/>
              </a:solidFill>
              <a:latin typeface="Calibri"/>
              <a:ea typeface="Calibri"/>
              <a:cs typeface="Calibri"/>
              <a:sym typeface="Calibri"/>
            </a:endParaRPr>
          </a:p>
        </p:txBody>
      </p:sp>
      <p:sp>
        <p:nvSpPr>
          <p:cNvPr id="113" name="Shape 113"/>
          <p:cNvSpPr txBox="1">
            <a:spLocks noGrp="1"/>
          </p:cNvSpPr>
          <p:nvPr>
            <p:ph type="title"/>
          </p:nvPr>
        </p:nvSpPr>
        <p:spPr>
          <a:xfrm>
            <a:off x="395536" y="1196752"/>
            <a:ext cx="8229600" cy="79208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4800" b="1" dirty="0" err="1" smtClean="0">
                <a:solidFill>
                  <a:srgbClr val="17375E"/>
                </a:solidFill>
                <a:latin typeface="Calibri"/>
                <a:ea typeface="Calibri"/>
                <a:cs typeface="Calibri"/>
                <a:sym typeface="Calibri"/>
              </a:rPr>
              <a:t>Ragionamento</a:t>
            </a:r>
            <a:endParaRPr lang="en-US" sz="4800" b="1" dirty="0">
              <a:solidFill>
                <a:srgbClr val="17375E"/>
              </a:solidFill>
              <a:latin typeface="Calibri"/>
              <a:ea typeface="Calibri"/>
              <a:cs typeface="Calibri"/>
              <a:sym typeface="Calibri"/>
            </a:endParaRPr>
          </a:p>
        </p:txBody>
      </p:sp>
      <p:pic>
        <p:nvPicPr>
          <p:cNvPr id="7" name="Shape 87"/>
          <p:cNvPicPr preferRelativeResize="0"/>
          <p:nvPr/>
        </p:nvPicPr>
        <p:blipFill>
          <a:blip r:embed="rId3"/>
          <a:stretch>
            <a:fillRect/>
          </a:stretch>
        </p:blipFill>
        <p:spPr>
          <a:xfrm>
            <a:off x="284046" y="114954"/>
            <a:ext cx="3434564" cy="785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Shape 104"/>
          <p:cNvSpPr txBox="1">
            <a:spLocks noGrp="1"/>
          </p:cNvSpPr>
          <p:nvPr>
            <p:ph type="title"/>
          </p:nvPr>
        </p:nvSpPr>
        <p:spPr>
          <a:xfrm>
            <a:off x="467544" y="476672"/>
            <a:ext cx="8229600" cy="1080120"/>
          </a:xfrm>
          <a:prstGeom prst="rect">
            <a:avLst/>
          </a:prstGeom>
          <a:noFill/>
          <a:ln>
            <a:noFill/>
          </a:ln>
        </p:spPr>
        <p:txBody>
          <a:bodyPr lIns="91425" tIns="45700" rIns="91425" bIns="45700" anchor="ctr" anchorCtr="0">
            <a:noAutofit/>
          </a:bodyPr>
          <a:lstStyle/>
          <a:p>
            <a:pPr lvl="0">
              <a:buClr>
                <a:srgbClr val="17375E"/>
              </a:buClr>
              <a:buSzPct val="25000"/>
            </a:pPr>
            <a:r>
              <a:rPr lang="en-US" sz="4800" b="1" dirty="0" smtClean="0">
                <a:solidFill>
                  <a:srgbClr val="17375E"/>
                </a:solidFill>
                <a:latin typeface="Calibri"/>
                <a:ea typeface="Calibri"/>
                <a:cs typeface="Calibri"/>
                <a:sym typeface="Calibri"/>
              </a:rPr>
              <a:t>La rete </a:t>
            </a:r>
            <a:r>
              <a:rPr lang="en-US" sz="4800" b="1" dirty="0" err="1" smtClean="0">
                <a:solidFill>
                  <a:srgbClr val="17375E"/>
                </a:solidFill>
                <a:latin typeface="Calibri"/>
                <a:ea typeface="Calibri"/>
                <a:cs typeface="Calibri"/>
                <a:sym typeface="Calibri"/>
              </a:rPr>
              <a:t>WeDebate</a:t>
            </a:r>
            <a:endParaRPr lang="en-US" sz="4800" b="1" dirty="0">
              <a:solidFill>
                <a:srgbClr val="17375E"/>
              </a:solidFill>
              <a:latin typeface="Calibri"/>
              <a:ea typeface="Calibri"/>
              <a:cs typeface="Calibri"/>
              <a:sym typeface="Calibri"/>
            </a:endParaRPr>
          </a:p>
        </p:txBody>
      </p:sp>
      <p:pic>
        <p:nvPicPr>
          <p:cNvPr id="19" name="Shape 87"/>
          <p:cNvPicPr preferRelativeResize="0"/>
          <p:nvPr/>
        </p:nvPicPr>
        <p:blipFill>
          <a:blip r:embed="rId3"/>
          <a:stretch>
            <a:fillRect/>
          </a:stretch>
        </p:blipFill>
        <p:spPr>
          <a:xfrm>
            <a:off x="284046" y="114954"/>
            <a:ext cx="2775786" cy="577742"/>
          </a:xfrm>
          <a:prstGeom prst="rect">
            <a:avLst/>
          </a:prstGeom>
          <a:noFill/>
          <a:ln>
            <a:noFill/>
          </a:ln>
        </p:spPr>
      </p:pic>
      <p:pic>
        <p:nvPicPr>
          <p:cNvPr id="2" name="Immagine 1"/>
          <p:cNvPicPr>
            <a:picLocks noChangeAspect="1"/>
          </p:cNvPicPr>
          <p:nvPr/>
        </p:nvPicPr>
        <p:blipFill rotWithShape="1">
          <a:blip r:embed="rId4"/>
          <a:srcRect l="12176" t="15452" r="15878" b="19966"/>
          <a:stretch/>
        </p:blipFill>
        <p:spPr>
          <a:xfrm>
            <a:off x="280120" y="1772816"/>
            <a:ext cx="8604448" cy="4608512"/>
          </a:xfrm>
          <a:prstGeom prst="rect">
            <a:avLst/>
          </a:prstGeom>
        </p:spPr>
      </p:pic>
    </p:spTree>
    <p:extLst>
      <p:ext uri="{BB962C8B-B14F-4D97-AF65-F5344CB8AC3E}">
        <p14:creationId xmlns:p14="http://schemas.microsoft.com/office/powerpoint/2010/main" val="1795212716"/>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Shape 104"/>
          <p:cNvSpPr txBox="1">
            <a:spLocks noGrp="1"/>
          </p:cNvSpPr>
          <p:nvPr>
            <p:ph type="title"/>
          </p:nvPr>
        </p:nvSpPr>
        <p:spPr>
          <a:xfrm>
            <a:off x="467544" y="476672"/>
            <a:ext cx="8229600" cy="1080120"/>
          </a:xfrm>
          <a:prstGeom prst="rect">
            <a:avLst/>
          </a:prstGeom>
          <a:noFill/>
          <a:ln>
            <a:noFill/>
          </a:ln>
        </p:spPr>
        <p:txBody>
          <a:bodyPr lIns="91425" tIns="45700" rIns="91425" bIns="45700" anchor="ctr" anchorCtr="0">
            <a:noAutofit/>
          </a:bodyPr>
          <a:lstStyle/>
          <a:p>
            <a:pPr lvl="0">
              <a:buClr>
                <a:srgbClr val="17375E"/>
              </a:buClr>
              <a:buSzPct val="25000"/>
            </a:pPr>
            <a:r>
              <a:rPr lang="en-US" sz="4800" b="1" dirty="0" smtClean="0">
                <a:solidFill>
                  <a:srgbClr val="17375E"/>
                </a:solidFill>
                <a:latin typeface="Calibri"/>
                <a:ea typeface="Calibri"/>
                <a:cs typeface="Calibri"/>
                <a:sym typeface="Calibri"/>
              </a:rPr>
              <a:t>La rete </a:t>
            </a:r>
            <a:r>
              <a:rPr lang="en-US" sz="4800" b="1" dirty="0" err="1" smtClean="0">
                <a:solidFill>
                  <a:srgbClr val="17375E"/>
                </a:solidFill>
                <a:latin typeface="Calibri"/>
                <a:ea typeface="Calibri"/>
                <a:cs typeface="Calibri"/>
                <a:sym typeface="Calibri"/>
              </a:rPr>
              <a:t>WeDebate</a:t>
            </a:r>
            <a:endParaRPr lang="en-US" sz="4800" b="1" dirty="0">
              <a:solidFill>
                <a:srgbClr val="17375E"/>
              </a:solidFill>
              <a:latin typeface="Calibri"/>
              <a:ea typeface="Calibri"/>
              <a:cs typeface="Calibri"/>
              <a:sym typeface="Calibri"/>
            </a:endParaRPr>
          </a:p>
        </p:txBody>
      </p:sp>
      <p:pic>
        <p:nvPicPr>
          <p:cNvPr id="19" name="Shape 87"/>
          <p:cNvPicPr preferRelativeResize="0"/>
          <p:nvPr/>
        </p:nvPicPr>
        <p:blipFill>
          <a:blip r:embed="rId3"/>
          <a:stretch>
            <a:fillRect/>
          </a:stretch>
        </p:blipFill>
        <p:spPr>
          <a:xfrm>
            <a:off x="284046" y="114954"/>
            <a:ext cx="2775786" cy="577742"/>
          </a:xfrm>
          <a:prstGeom prst="rect">
            <a:avLst/>
          </a:prstGeom>
          <a:noFill/>
          <a:ln>
            <a:noFill/>
          </a:ln>
        </p:spPr>
      </p:pic>
      <p:pic>
        <p:nvPicPr>
          <p:cNvPr id="4" name="Immagine 3"/>
          <p:cNvPicPr>
            <a:picLocks noChangeAspect="1"/>
          </p:cNvPicPr>
          <p:nvPr/>
        </p:nvPicPr>
        <p:blipFill rotWithShape="1">
          <a:blip r:embed="rId4"/>
          <a:srcRect l="12367" t="30110" r="14580" b="22641"/>
          <a:stretch/>
        </p:blipFill>
        <p:spPr>
          <a:xfrm>
            <a:off x="0" y="1500174"/>
            <a:ext cx="9144000" cy="3071834"/>
          </a:xfrm>
          <a:prstGeom prst="rect">
            <a:avLst/>
          </a:prstGeom>
        </p:spPr>
      </p:pic>
      <p:sp>
        <p:nvSpPr>
          <p:cNvPr id="5" name="CasellaDiTesto 4"/>
          <p:cNvSpPr txBox="1"/>
          <p:nvPr/>
        </p:nvSpPr>
        <p:spPr>
          <a:xfrm>
            <a:off x="500034" y="4929198"/>
            <a:ext cx="7858180" cy="707886"/>
          </a:xfrm>
          <a:prstGeom prst="rect">
            <a:avLst/>
          </a:prstGeom>
          <a:noFill/>
        </p:spPr>
        <p:txBody>
          <a:bodyPr wrap="square" rtlCol="0">
            <a:spAutoFit/>
          </a:bodyPr>
          <a:lstStyle/>
          <a:p>
            <a:pPr algn="ctr"/>
            <a:r>
              <a:rPr lang="it-IT" sz="2000" dirty="0" smtClean="0"/>
              <a:t>La rete è in continua crescita e quindi l’elenco delle istituzioni in rete viene via via aggiornato sul sito della rete www.wedebate.org</a:t>
            </a:r>
            <a:endParaRPr lang="it-IT" sz="2000" dirty="0"/>
          </a:p>
        </p:txBody>
      </p:sp>
    </p:spTree>
    <p:extLst>
      <p:ext uri="{BB962C8B-B14F-4D97-AF65-F5344CB8AC3E}">
        <p14:creationId xmlns:p14="http://schemas.microsoft.com/office/powerpoint/2010/main" val="179521271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593824" y="1417100"/>
            <a:ext cx="8010623" cy="446017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Calibri"/>
              <a:buNone/>
            </a:pPr>
            <a:endParaRPr lang="it-IT" sz="2200" b="0" i="0" u="none" strike="noStrike" cap="none" baseline="0" dirty="0" smtClean="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Font typeface="Calibri"/>
              <a:buNone/>
            </a:pPr>
            <a:endParaRPr lang="it-IT" sz="2200" b="1" i="0" u="none" strike="noStrike" cap="none" baseline="0" dirty="0" smtClean="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Font typeface="Calibri"/>
              <a:buNone/>
            </a:pPr>
            <a:endParaRPr sz="2200" b="1" i="0" u="none" strike="noStrike" cap="none" baseline="0" dirty="0">
              <a:solidFill>
                <a:srgbClr val="17375E"/>
              </a:solidFill>
              <a:latin typeface="Calibri"/>
              <a:ea typeface="Calibri"/>
              <a:cs typeface="Calibri"/>
              <a:sym typeface="Calibri"/>
            </a:endParaRPr>
          </a:p>
        </p:txBody>
      </p:sp>
      <p:sp>
        <p:nvSpPr>
          <p:cNvPr id="113" name="Shape 113"/>
          <p:cNvSpPr txBox="1">
            <a:spLocks noGrp="1"/>
          </p:cNvSpPr>
          <p:nvPr>
            <p:ph type="title"/>
          </p:nvPr>
        </p:nvSpPr>
        <p:spPr>
          <a:xfrm>
            <a:off x="395536" y="548680"/>
            <a:ext cx="8229600" cy="86842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4800" b="1" dirty="0" err="1" smtClean="0">
                <a:solidFill>
                  <a:srgbClr val="17375E"/>
                </a:solidFill>
                <a:latin typeface="Calibri"/>
                <a:ea typeface="Calibri"/>
                <a:cs typeface="Calibri"/>
                <a:sym typeface="Calibri"/>
              </a:rPr>
              <a:t>Gare</a:t>
            </a:r>
            <a:r>
              <a:rPr lang="en-US" sz="4800" b="1" dirty="0" smtClean="0">
                <a:solidFill>
                  <a:srgbClr val="17375E"/>
                </a:solidFill>
                <a:latin typeface="Calibri"/>
                <a:ea typeface="Calibri"/>
                <a:cs typeface="Calibri"/>
                <a:sym typeface="Calibri"/>
              </a:rPr>
              <a:t> </a:t>
            </a:r>
            <a:r>
              <a:rPr lang="en-US" sz="4800" b="1" dirty="0" err="1" smtClean="0">
                <a:solidFill>
                  <a:srgbClr val="17375E"/>
                </a:solidFill>
                <a:latin typeface="Calibri"/>
                <a:ea typeface="Calibri"/>
                <a:cs typeface="Calibri"/>
                <a:sym typeface="Calibri"/>
              </a:rPr>
              <a:t>nazionali</a:t>
            </a:r>
            <a:r>
              <a:rPr lang="en-US" sz="4800" b="1" dirty="0" smtClean="0">
                <a:solidFill>
                  <a:srgbClr val="17375E"/>
                </a:solidFill>
                <a:latin typeface="Calibri"/>
                <a:ea typeface="Calibri"/>
                <a:cs typeface="Calibri"/>
                <a:sym typeface="Calibri"/>
              </a:rPr>
              <a:t> e </a:t>
            </a:r>
            <a:r>
              <a:rPr lang="en-US" sz="4800" b="1" dirty="0" err="1" smtClean="0">
                <a:solidFill>
                  <a:srgbClr val="17375E"/>
                </a:solidFill>
                <a:latin typeface="Calibri"/>
                <a:ea typeface="Calibri"/>
                <a:cs typeface="Calibri"/>
                <a:sym typeface="Calibri"/>
              </a:rPr>
              <a:t>internazionali</a:t>
            </a:r>
            <a:endParaRPr lang="en-US" sz="4800" b="1" dirty="0">
              <a:solidFill>
                <a:srgbClr val="17375E"/>
              </a:solidFill>
              <a:latin typeface="Calibri"/>
              <a:ea typeface="Calibri"/>
              <a:cs typeface="Calibri"/>
              <a:sym typeface="Calibri"/>
            </a:endParaRPr>
          </a:p>
        </p:txBody>
      </p:sp>
      <p:pic>
        <p:nvPicPr>
          <p:cNvPr id="114" name="Shape 114"/>
          <p:cNvPicPr preferRelativeResize="0"/>
          <p:nvPr/>
        </p:nvPicPr>
        <p:blipFill>
          <a:blip r:embed="rId3"/>
          <a:stretch>
            <a:fillRect/>
          </a:stretch>
        </p:blipFill>
        <p:spPr>
          <a:xfrm>
            <a:off x="138119" y="0"/>
            <a:ext cx="2440210" cy="558300"/>
          </a:xfrm>
          <a:prstGeom prst="rect">
            <a:avLst/>
          </a:prstGeom>
          <a:noFill/>
          <a:ln>
            <a:noFill/>
          </a:ln>
        </p:spPr>
      </p:pic>
      <p:sp>
        <p:nvSpPr>
          <p:cNvPr id="7" name="Rettangolo 6"/>
          <p:cNvSpPr/>
          <p:nvPr/>
        </p:nvSpPr>
        <p:spPr>
          <a:xfrm>
            <a:off x="899592" y="4725144"/>
            <a:ext cx="2880320"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Torneo Internazionale</a:t>
            </a:r>
          </a:p>
          <a:p>
            <a:pPr algn="ctr"/>
            <a:r>
              <a:rPr lang="it-IT" dirty="0" smtClean="0">
                <a:solidFill>
                  <a:schemeClr val="tx1"/>
                </a:solidFill>
              </a:rPr>
              <a:t>Slovenia</a:t>
            </a:r>
            <a:endParaRPr lang="it-IT" dirty="0">
              <a:solidFill>
                <a:schemeClr val="tx1"/>
              </a:solidFill>
            </a:endParaRPr>
          </a:p>
        </p:txBody>
      </p:sp>
      <p:sp>
        <p:nvSpPr>
          <p:cNvPr id="9" name="Rettangolo 8"/>
          <p:cNvSpPr/>
          <p:nvPr/>
        </p:nvSpPr>
        <p:spPr>
          <a:xfrm>
            <a:off x="6012160" y="1556792"/>
            <a:ext cx="2160240"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Finale regionale 2014</a:t>
            </a:r>
          </a:p>
        </p:txBody>
      </p:sp>
      <p:pic>
        <p:nvPicPr>
          <p:cNvPr id="10" name="Immagine 9" descr="slovenia1.jpg"/>
          <p:cNvPicPr>
            <a:picLocks noChangeAspect="1"/>
          </p:cNvPicPr>
          <p:nvPr/>
        </p:nvPicPr>
        <p:blipFill>
          <a:blip r:embed="rId4"/>
          <a:stretch>
            <a:fillRect/>
          </a:stretch>
        </p:blipFill>
        <p:spPr>
          <a:xfrm>
            <a:off x="4067944" y="3140968"/>
            <a:ext cx="4536504" cy="3240360"/>
          </a:xfrm>
          <a:prstGeom prst="rect">
            <a:avLst/>
          </a:prstGeom>
        </p:spPr>
      </p:pic>
      <p:pic>
        <p:nvPicPr>
          <p:cNvPr id="11" name="Immagine 10" descr="IMG_1068.JPG"/>
          <p:cNvPicPr>
            <a:picLocks noChangeAspect="1"/>
          </p:cNvPicPr>
          <p:nvPr/>
        </p:nvPicPr>
        <p:blipFill>
          <a:blip r:embed="rId5"/>
          <a:stretch>
            <a:fillRect/>
          </a:stretch>
        </p:blipFill>
        <p:spPr>
          <a:xfrm>
            <a:off x="611560" y="1412776"/>
            <a:ext cx="4176464" cy="2903984"/>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593824" y="1417100"/>
            <a:ext cx="8010623" cy="446017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lang="it-IT" sz="2200" baseline="0" dirty="0" smtClean="0">
              <a:solidFill>
                <a:srgbClr val="17375E"/>
              </a:solidFill>
              <a:latin typeface="Calibri"/>
              <a:ea typeface="Calibri"/>
              <a:cs typeface="Calibri"/>
              <a:sym typeface="Calibri"/>
            </a:endParaRPr>
          </a:p>
          <a:p>
            <a:pPr marL="358775" indent="-244475">
              <a:lnSpc>
                <a:spcPct val="80000"/>
              </a:lnSpc>
              <a:spcBef>
                <a:spcPts val="300"/>
              </a:spcBef>
              <a:spcAft>
                <a:spcPts val="1425"/>
              </a:spcAft>
              <a:buClr>
                <a:srgbClr val="80B606"/>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it-IT" sz="2400" dirty="0" smtClean="0">
                <a:latin typeface="Calibri" charset="0"/>
                <a:ea typeface="Calibri" charset="0"/>
                <a:cs typeface="Calibri" charset="0"/>
              </a:rPr>
              <a:t>Un dibattito è una discussione formale, e non libera, nella quale due squadre (composte ciascuna di due o tre studenti) sostengono e controbattono un’affermazione data, ponendosi in un campo (PRO) o nell’altro (CONTRO): è un’attività degli studenti, che essi gestiscono con autonomia, in relazione alla fascia d’età.</a:t>
            </a:r>
          </a:p>
          <a:p>
            <a:pPr marL="358775" indent="-244475">
              <a:lnSpc>
                <a:spcPct val="80000"/>
              </a:lnSpc>
              <a:spcBef>
                <a:spcPts val="300"/>
              </a:spcBef>
              <a:spcAft>
                <a:spcPts val="1425"/>
              </a:spcAft>
              <a:buClr>
                <a:srgbClr val="80B606"/>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it-IT" sz="2400" dirty="0" smtClean="0">
                <a:latin typeface="Calibri" charset="0"/>
                <a:ea typeface="Calibri" charset="0"/>
                <a:cs typeface="Calibri" charset="0"/>
              </a:rPr>
              <a:t>In un dibattito la domanda attorno alla quale si ragiona è chiusa e richiede di schierarsi apertamente o per il SI’  o per il NO.</a:t>
            </a:r>
          </a:p>
          <a:p>
            <a:pPr marL="358775" indent="-244475">
              <a:lnSpc>
                <a:spcPct val="80000"/>
              </a:lnSpc>
              <a:spcBef>
                <a:spcPts val="300"/>
              </a:spcBef>
              <a:spcAft>
                <a:spcPts val="1425"/>
              </a:spcAft>
              <a:buClr>
                <a:srgbClr val="80B606"/>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it-IT" sz="2400" dirty="0" smtClean="0">
                <a:latin typeface="Calibri" charset="0"/>
                <a:ea typeface="Calibri" charset="0"/>
                <a:cs typeface="Calibri" charset="0"/>
              </a:rPr>
              <a:t>E’ prevista inoltre la presenza di un moderatore (è bene che sia uno studente), che non prende parte al dibattito stesso e di un garante del tempo prestabilito degli interventi. Le due figure possono coincidere.</a:t>
            </a:r>
          </a:p>
          <a:p>
            <a:pPr marL="0" marR="0" lvl="0" indent="0" algn="l" rtl="0">
              <a:lnSpc>
                <a:spcPct val="100000"/>
              </a:lnSpc>
              <a:spcBef>
                <a:spcPts val="0"/>
              </a:spcBef>
              <a:spcAft>
                <a:spcPts val="0"/>
              </a:spcAft>
              <a:buClr>
                <a:schemeClr val="dk1"/>
              </a:buClr>
              <a:buFont typeface="Arial"/>
              <a:buNone/>
            </a:pPr>
            <a:endParaRPr sz="2200" b="1" i="0" u="none" strike="noStrike" cap="none" baseline="0" dirty="0">
              <a:solidFill>
                <a:srgbClr val="17375E"/>
              </a:solidFill>
              <a:latin typeface="Calibri"/>
              <a:ea typeface="Calibri"/>
              <a:cs typeface="Calibri"/>
              <a:sym typeface="Calibri"/>
            </a:endParaRPr>
          </a:p>
        </p:txBody>
      </p:sp>
      <p:sp>
        <p:nvSpPr>
          <p:cNvPr id="113" name="Shape 113"/>
          <p:cNvSpPr txBox="1">
            <a:spLocks noGrp="1"/>
          </p:cNvSpPr>
          <p:nvPr>
            <p:ph type="title"/>
          </p:nvPr>
        </p:nvSpPr>
        <p:spPr>
          <a:xfrm>
            <a:off x="395536" y="764704"/>
            <a:ext cx="8229600" cy="6523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4800" b="1" dirty="0" smtClean="0">
                <a:solidFill>
                  <a:srgbClr val="17375E"/>
                </a:solidFill>
                <a:latin typeface="Calibri"/>
                <a:ea typeface="Calibri"/>
                <a:cs typeface="Calibri"/>
                <a:sym typeface="Calibri"/>
              </a:rPr>
              <a:t>Le </a:t>
            </a:r>
            <a:r>
              <a:rPr lang="en-US" sz="4800" b="1" dirty="0" err="1" smtClean="0">
                <a:solidFill>
                  <a:srgbClr val="17375E"/>
                </a:solidFill>
                <a:latin typeface="Calibri"/>
                <a:ea typeface="Calibri"/>
                <a:cs typeface="Calibri"/>
                <a:sym typeface="Calibri"/>
              </a:rPr>
              <a:t>regole</a:t>
            </a:r>
            <a:r>
              <a:rPr lang="en-US" sz="4800" b="1" dirty="0" smtClean="0">
                <a:solidFill>
                  <a:srgbClr val="17375E"/>
                </a:solidFill>
                <a:latin typeface="Calibri"/>
                <a:ea typeface="Calibri"/>
                <a:cs typeface="Calibri"/>
                <a:sym typeface="Calibri"/>
              </a:rPr>
              <a:t> del Debate – 1 </a:t>
            </a:r>
            <a:endParaRPr lang="en-US" sz="4800" b="1" dirty="0">
              <a:solidFill>
                <a:srgbClr val="17375E"/>
              </a:solidFill>
              <a:latin typeface="Calibri"/>
              <a:ea typeface="Calibri"/>
              <a:cs typeface="Calibri"/>
              <a:sym typeface="Calibri"/>
            </a:endParaRPr>
          </a:p>
        </p:txBody>
      </p:sp>
      <p:pic>
        <p:nvPicPr>
          <p:cNvPr id="7" name="Shape 87"/>
          <p:cNvPicPr preferRelativeResize="0"/>
          <p:nvPr/>
        </p:nvPicPr>
        <p:blipFill>
          <a:blip r:embed="rId3"/>
          <a:stretch>
            <a:fillRect/>
          </a:stretch>
        </p:blipFill>
        <p:spPr>
          <a:xfrm>
            <a:off x="284046" y="114954"/>
            <a:ext cx="3434564" cy="785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593824" y="1417100"/>
            <a:ext cx="8010623" cy="446017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lang="it-IT" sz="2200" baseline="0" dirty="0" smtClean="0">
              <a:solidFill>
                <a:srgbClr val="17375E"/>
              </a:solidFill>
              <a:latin typeface="Calibri"/>
              <a:ea typeface="Calibri"/>
              <a:cs typeface="Calibri"/>
              <a:sym typeface="Calibri"/>
            </a:endParaRPr>
          </a:p>
          <a:p>
            <a:pPr marL="358775" indent="-244475">
              <a:lnSpc>
                <a:spcPct val="80000"/>
              </a:lnSpc>
              <a:spcBef>
                <a:spcPts val="300"/>
              </a:spcBef>
              <a:spcAft>
                <a:spcPts val="1425"/>
              </a:spcAft>
              <a:buClr>
                <a:srgbClr val="80B606"/>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it-IT" sz="2400" dirty="0" smtClean="0">
                <a:latin typeface="Calibri" charset="0"/>
                <a:ea typeface="Calibri" charset="0"/>
                <a:cs typeface="Calibri" charset="0"/>
              </a:rPr>
              <a:t>Il docente (sostanzialmente un coach della squadra) interviene il meno possibile nelle attività di preparazione degli studenti (in relazione all’età degli studenti), che devono trovare la propria strada autonomamente, per documentarsi,  suddividersi i compiti, prevedere una strategia di interventi, formarsi un’opinione (non necessariamente la propria) e difenderla.</a:t>
            </a:r>
          </a:p>
          <a:p>
            <a:pPr marL="358775" indent="-244475">
              <a:lnSpc>
                <a:spcPct val="80000"/>
              </a:lnSpc>
              <a:spcBef>
                <a:spcPts val="300"/>
              </a:spcBef>
              <a:spcAft>
                <a:spcPts val="1425"/>
              </a:spcAft>
              <a:buClr>
                <a:srgbClr val="80B606"/>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it-IT" sz="2400" dirty="0" smtClean="0">
                <a:latin typeface="Calibri" charset="0"/>
                <a:ea typeface="Calibri" charset="0"/>
                <a:cs typeface="Calibri" charset="0"/>
              </a:rPr>
              <a:t>Caratteristica essenziale del dibattito, infatti, è la possibilità di essere chiamati a difendere opinioni in contrasto rispetto a quanto si pensa effettivamente, chiedendo quindi allo studente una forma di flessibilità mentale e di apertura alle altrui visioni tanto più necessaria in tempi di rigidità e di aprioristica difesa ad oltranza delle proprie posizioni.</a:t>
            </a:r>
          </a:p>
          <a:p>
            <a:pPr marL="0" marR="0" lvl="0" indent="0" algn="l" rtl="0">
              <a:lnSpc>
                <a:spcPct val="100000"/>
              </a:lnSpc>
              <a:spcBef>
                <a:spcPts val="0"/>
              </a:spcBef>
              <a:spcAft>
                <a:spcPts val="0"/>
              </a:spcAft>
              <a:buClr>
                <a:schemeClr val="dk1"/>
              </a:buClr>
              <a:buFont typeface="Arial"/>
              <a:buNone/>
            </a:pPr>
            <a:endParaRPr sz="2200" b="1" i="0" u="none" strike="noStrike" cap="none" baseline="0" dirty="0">
              <a:solidFill>
                <a:srgbClr val="17375E"/>
              </a:solidFill>
              <a:latin typeface="Calibri"/>
              <a:ea typeface="Calibri"/>
              <a:cs typeface="Calibri"/>
              <a:sym typeface="Calibri"/>
            </a:endParaRPr>
          </a:p>
        </p:txBody>
      </p:sp>
      <p:sp>
        <p:nvSpPr>
          <p:cNvPr id="113" name="Shape 113"/>
          <p:cNvSpPr txBox="1">
            <a:spLocks noGrp="1"/>
          </p:cNvSpPr>
          <p:nvPr>
            <p:ph type="title"/>
          </p:nvPr>
        </p:nvSpPr>
        <p:spPr>
          <a:xfrm>
            <a:off x="395536" y="764704"/>
            <a:ext cx="8229600" cy="6523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17375E"/>
              </a:buClr>
              <a:buSzPct val="25000"/>
              <a:buFont typeface="Calibri"/>
              <a:buNone/>
            </a:pPr>
            <a:r>
              <a:rPr lang="en-US" sz="4800" b="1" dirty="0" smtClean="0">
                <a:solidFill>
                  <a:srgbClr val="17375E"/>
                </a:solidFill>
                <a:latin typeface="Calibri"/>
                <a:ea typeface="Calibri"/>
                <a:cs typeface="Calibri"/>
                <a:sym typeface="Calibri"/>
              </a:rPr>
              <a:t>Le </a:t>
            </a:r>
            <a:r>
              <a:rPr lang="en-US" sz="4800" b="1" dirty="0" err="1" smtClean="0">
                <a:solidFill>
                  <a:srgbClr val="17375E"/>
                </a:solidFill>
                <a:latin typeface="Calibri"/>
                <a:ea typeface="Calibri"/>
                <a:cs typeface="Calibri"/>
                <a:sym typeface="Calibri"/>
              </a:rPr>
              <a:t>regole</a:t>
            </a:r>
            <a:r>
              <a:rPr lang="en-US" sz="4800" b="1" dirty="0" smtClean="0">
                <a:solidFill>
                  <a:srgbClr val="17375E"/>
                </a:solidFill>
                <a:latin typeface="Calibri"/>
                <a:ea typeface="Calibri"/>
                <a:cs typeface="Calibri"/>
                <a:sym typeface="Calibri"/>
              </a:rPr>
              <a:t> del Debate – 2 </a:t>
            </a:r>
            <a:endParaRPr lang="en-US" sz="4800" b="1" dirty="0">
              <a:solidFill>
                <a:srgbClr val="17375E"/>
              </a:solidFill>
              <a:latin typeface="Calibri"/>
              <a:ea typeface="Calibri"/>
              <a:cs typeface="Calibri"/>
              <a:sym typeface="Calibri"/>
            </a:endParaRPr>
          </a:p>
        </p:txBody>
      </p:sp>
      <p:pic>
        <p:nvPicPr>
          <p:cNvPr id="7" name="Shape 87"/>
          <p:cNvPicPr preferRelativeResize="0"/>
          <p:nvPr/>
        </p:nvPicPr>
        <p:blipFill>
          <a:blip r:embed="rId3"/>
          <a:stretch>
            <a:fillRect/>
          </a:stretch>
        </p:blipFill>
        <p:spPr>
          <a:xfrm>
            <a:off x="284046" y="114954"/>
            <a:ext cx="3434564" cy="785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TotalTime>
  <Words>666</Words>
  <Application>Microsoft Office PowerPoint</Application>
  <PresentationFormat>Presentazione su schermo (4:3)</PresentationFormat>
  <Paragraphs>83</Paragraphs>
  <Slides>16</Slides>
  <Notes>16</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Calibri</vt:lpstr>
      <vt:lpstr>Tema di Office</vt:lpstr>
      <vt:lpstr>Presentazione standard di PowerPoint</vt:lpstr>
      <vt:lpstr>Le parole chiave – 1 </vt:lpstr>
      <vt:lpstr>Le parole chiave – 2 </vt:lpstr>
      <vt:lpstr>Ragionamento</vt:lpstr>
      <vt:lpstr>La rete WeDebate</vt:lpstr>
      <vt:lpstr>La rete WeDebate</vt:lpstr>
      <vt:lpstr>Gare nazionali e internazionali</vt:lpstr>
      <vt:lpstr>Le regole del Debate – 1 </vt:lpstr>
      <vt:lpstr>Le regole del Debate – 2 </vt:lpstr>
      <vt:lpstr>Le regole del Debate – 3 </vt:lpstr>
      <vt:lpstr>Il codice del debater – 1 </vt:lpstr>
      <vt:lpstr>Il codice del debater – 2 </vt:lpstr>
      <vt:lpstr>    Il format WSD  World School Debate    </vt:lpstr>
      <vt:lpstr> Il format KP  Karl Popper  </vt:lpstr>
      <vt:lpstr>Il peggior nemico del debater…</vt:lpstr>
      <vt:lpstr>Il tacchino induttivista!!!!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Mosa</dc:creator>
  <cp:lastModifiedBy>Don Bruno</cp:lastModifiedBy>
  <cp:revision>197</cp:revision>
  <dcterms:modified xsi:type="dcterms:W3CDTF">2019-10-20T12:37:21Z</dcterms:modified>
</cp:coreProperties>
</file>